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y="6858000" cx="9144000"/>
  <p:notesSz cx="6858000" cy="9144000"/>
  <p:embeddedFontLst>
    <p:embeddedFont>
      <p:font typeface="Book Antiqua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7" roundtripDataSignature="AMtx7mhXNx4LjMoZqcqSU0GkQxmjTRQM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font" Target="fonts/BookAntiqua-bold.fntdata"/><Relationship Id="rId21" Type="http://schemas.openxmlformats.org/officeDocument/2006/relationships/slide" Target="slides/slide15.xml"/><Relationship Id="rId43" Type="http://schemas.openxmlformats.org/officeDocument/2006/relationships/font" Target="fonts/BookAntiqua-regular.fntdata"/><Relationship Id="rId24" Type="http://schemas.openxmlformats.org/officeDocument/2006/relationships/slide" Target="slides/slide18.xml"/><Relationship Id="rId46" Type="http://schemas.openxmlformats.org/officeDocument/2006/relationships/font" Target="fonts/BookAntiqua-boldItalic.fntdata"/><Relationship Id="rId23" Type="http://schemas.openxmlformats.org/officeDocument/2006/relationships/slide" Target="slides/slide17.xml"/><Relationship Id="rId45" Type="http://schemas.openxmlformats.org/officeDocument/2006/relationships/font" Target="fonts/BookAntiqu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47" Type="http://customschemas.google.com/relationships/presentationmetadata" Target="meta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8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8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8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7"/>
          <p:cNvSpPr txBox="1"/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sz="4800" cap="none">
                <a:solidFill>
                  <a:srgbClr val="8CAADD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7"/>
          <p:cNvSpPr txBox="1"/>
          <p:nvPr>
            <p:ph idx="1" type="subTitle"/>
          </p:nvPr>
        </p:nvSpPr>
        <p:spPr>
          <a:xfrm>
            <a:off x="1371600" y="3331698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560"/>
              </a:spcBef>
              <a:spcAft>
                <a:spcPts val="0"/>
              </a:spcAft>
              <a:buSzPts val="182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71" name="Google Shape;71;p47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7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7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9"/>
          <p:cNvSpPr txBox="1"/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6892CD"/>
              </a:buClr>
              <a:buSzPts val="4800"/>
              <a:buFont typeface="Lucida Sans"/>
              <a:buNone/>
              <a:defRPr b="1" sz="4800" cap="none">
                <a:solidFill>
                  <a:srgbClr val="6892CD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9"/>
          <p:cNvSpPr txBox="1"/>
          <p:nvPr>
            <p:ph idx="1" type="body"/>
          </p:nvPr>
        </p:nvSpPr>
        <p:spPr>
          <a:xfrm>
            <a:off x="1600200" y="2507786"/>
            <a:ext cx="70866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5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3" name="Google Shape;83;p49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9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9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9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2895" lvl="0" marL="457200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indent="-320040" lvl="1" marL="91440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indent="-337185" lvl="2" marL="1371600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8" name="Google Shape;18;p39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9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9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2895" lvl="0" marL="457200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indent="-320040" lvl="1" marL="91440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indent="-337185" lvl="2" marL="1371600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4" name="Google Shape;24;p40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0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0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1"/>
          <p:cNvSpPr txBox="1"/>
          <p:nvPr>
            <p:ph idx="1" type="body"/>
          </p:nvPr>
        </p:nvSpPr>
        <p:spPr>
          <a:xfrm rot="5400000">
            <a:off x="2217738" y="-160337"/>
            <a:ext cx="4708525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2895" lvl="0" marL="457200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indent="-320040" lvl="1" marL="91440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indent="-337185" lvl="2" marL="1371600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0" name="Google Shape;30;p41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1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1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2"/>
          <p:cNvSpPr txBox="1"/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CAADD"/>
              </a:buClr>
              <a:buSzPts val="2000"/>
              <a:buFont typeface="Lucida Sans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2"/>
          <p:cNvSpPr/>
          <p:nvPr>
            <p:ph idx="2" type="pic"/>
          </p:nvPr>
        </p:nvSpPr>
        <p:spPr>
          <a:xfrm>
            <a:off x="1828800" y="1831975"/>
            <a:ext cx="5486400" cy="3962400"/>
          </a:xfrm>
          <a:prstGeom prst="rect">
            <a:avLst/>
          </a:prstGeom>
          <a:solidFill>
            <a:schemeClr val="dk2"/>
          </a:solidFill>
          <a:ln cap="sq" cmpd="sng" w="4445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190500" dir="2700000" dist="228600" sy="90000">
              <a:srgbClr val="000000">
                <a:alpha val="24705"/>
              </a:srgbClr>
            </a:outerShdw>
          </a:effectLst>
        </p:spPr>
      </p:sp>
      <p:sp>
        <p:nvSpPr>
          <p:cNvPr id="36" name="Google Shape;36;p42"/>
          <p:cNvSpPr txBox="1"/>
          <p:nvPr>
            <p:ph idx="1" type="body"/>
          </p:nvPr>
        </p:nvSpPr>
        <p:spPr>
          <a:xfrm>
            <a:off x="1828800" y="1166787"/>
            <a:ext cx="5486400" cy="5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indent="-289560" lvl="1" marL="914400" algn="l">
              <a:spcBef>
                <a:spcPts val="240"/>
              </a:spcBef>
              <a:spcAft>
                <a:spcPts val="0"/>
              </a:spcAft>
              <a:buSzPts val="960"/>
              <a:buChar char="◼"/>
              <a:defRPr sz="1200"/>
            </a:lvl2pPr>
            <a:lvl3pPr indent="-288925" lvl="2" marL="1371600" algn="l">
              <a:spcBef>
                <a:spcPts val="200"/>
              </a:spcBef>
              <a:spcAft>
                <a:spcPts val="0"/>
              </a:spcAft>
              <a:buSzPts val="950"/>
              <a:buChar char="🢭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SzPts val="900"/>
              <a:buChar char="🢝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SzPts val="900"/>
              <a:buChar char="■"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7" name="Google Shape;37;p42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2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2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2A8E7"/>
              </a:buClr>
              <a:buSzPts val="2200"/>
              <a:buFont typeface="Lucida Sans"/>
              <a:buNone/>
              <a:defRPr b="0" sz="2200">
                <a:solidFill>
                  <a:srgbClr val="82A8E7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3"/>
          <p:cNvSpPr txBox="1"/>
          <p:nvPr>
            <p:ph idx="1" type="body"/>
          </p:nvPr>
        </p:nvSpPr>
        <p:spPr>
          <a:xfrm>
            <a:off x="457200" y="1524000"/>
            <a:ext cx="3008313" cy="4602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3" name="Google Shape;43;p43"/>
          <p:cNvSpPr txBox="1"/>
          <p:nvPr>
            <p:ph idx="2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915" lvl="0" marL="457200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indent="-350519" lvl="1" marL="914400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indent="-361314" lvl="2" marL="1371600" algn="l">
              <a:spcBef>
                <a:spcPts val="440"/>
              </a:spcBef>
              <a:spcAft>
                <a:spcPts val="0"/>
              </a:spcAft>
              <a:buSzPts val="2090"/>
              <a:buChar char="🢭"/>
              <a:defRPr sz="22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🢝"/>
              <a:defRPr sz="20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4" name="Google Shape;44;p43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3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3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4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44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5"/>
          <p:cNvSpPr txBox="1"/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45"/>
          <p:cNvSpPr txBox="1"/>
          <p:nvPr>
            <p:ph idx="1" type="body"/>
          </p:nvPr>
        </p:nvSpPr>
        <p:spPr>
          <a:xfrm>
            <a:off x="457200" y="1535112"/>
            <a:ext cx="4040188" cy="75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560"/>
              <a:buNone/>
              <a:defRPr b="0" sz="2400" cap="none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71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45"/>
          <p:cNvSpPr txBox="1"/>
          <p:nvPr>
            <p:ph idx="2" type="body"/>
          </p:nvPr>
        </p:nvSpPr>
        <p:spPr>
          <a:xfrm>
            <a:off x="4645025" y="1535112"/>
            <a:ext cx="4041775" cy="750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560"/>
              <a:buNone/>
              <a:defRPr b="0" sz="2400" cap="none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71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6" name="Google Shape;56;p45"/>
          <p:cNvSpPr txBox="1"/>
          <p:nvPr>
            <p:ph idx="3" type="body"/>
          </p:nvPr>
        </p:nvSpPr>
        <p:spPr>
          <a:xfrm>
            <a:off x="457200" y="2362200"/>
            <a:ext cx="4040188" cy="376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7660" lvl="0" marL="457200" algn="l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indent="-330200" lvl="1" marL="914400" algn="l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indent="-337185" lvl="2" marL="1371600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4" type="body"/>
          </p:nvPr>
        </p:nvSpPr>
        <p:spPr>
          <a:xfrm>
            <a:off x="4645025" y="2362200"/>
            <a:ext cx="4041775" cy="376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7660" lvl="0" marL="457200" algn="l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indent="-330200" lvl="1" marL="914400" algn="l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indent="-337185" lvl="2" marL="1371600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8" name="Google Shape;58;p45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45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5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915" lvl="0" marL="457200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indent="-350519" lvl="1" marL="914400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indent="-349250" lvl="2" marL="1371600" algn="l">
              <a:spcBef>
                <a:spcPts val="400"/>
              </a:spcBef>
              <a:spcAft>
                <a:spcPts val="0"/>
              </a:spcAft>
              <a:buSzPts val="1900"/>
              <a:buChar char="🢭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4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915" lvl="0" marL="457200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indent="-350519" lvl="1" marL="914400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indent="-349250" lvl="2" marL="1371600" algn="l">
              <a:spcBef>
                <a:spcPts val="400"/>
              </a:spcBef>
              <a:spcAft>
                <a:spcPts val="0"/>
              </a:spcAft>
              <a:buSzPts val="1900"/>
              <a:buChar char="🢭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5" name="Google Shape;65;p46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6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6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rgbClr val="8CAADD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/>
        </p:txBody>
      </p:sp>
      <p:sp>
        <p:nvSpPr>
          <p:cNvPr id="7" name="Google Shape;7;p37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417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361314" lvl="2" marL="1371600" marR="0" rtl="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8" name="Google Shape;8;p37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7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7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 cap="none" strike="noStrik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rgbClr val="8CAADD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100" u="none" cap="none" strike="noStrike">
                <a:solidFill>
                  <a:schemeClr val="lt1"/>
                </a:solidFill>
                <a:latin typeface="Lucida Sans"/>
                <a:ea typeface="Lucida Sans"/>
                <a:cs typeface="Lucida Sans"/>
                <a:sym typeface="Lucida Sans"/>
              </a:defRPr>
            </a:lvl9pPr>
          </a:lstStyle>
          <a:p/>
        </p:txBody>
      </p:sp>
      <p:sp>
        <p:nvSpPr>
          <p:cNvPr id="76" name="Google Shape;76;p48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417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b="0" i="0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b="0" i="0" sz="2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-361314" lvl="2" marL="1371600" marR="0" rtl="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b="0" i="0" sz="22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b="0" i="0" sz="1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-3175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/>
        </p:txBody>
      </p:sp>
      <p:sp>
        <p:nvSpPr>
          <p:cNvPr id="77" name="Google Shape;77;p48"/>
          <p:cNvSpPr txBox="1"/>
          <p:nvPr>
            <p:ph idx="10" type="dt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48"/>
          <p:cNvSpPr txBox="1"/>
          <p:nvPr>
            <p:ph idx="11" type="ftr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Google Shape;79;p48"/>
          <p:cNvSpPr txBox="1"/>
          <p:nvPr>
            <p:ph idx="12" type="sldNum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Book Antiqua"/>
              <a:buNone/>
              <a:defRPr b="0" i="0" sz="1200" u="none">
                <a:solidFill>
                  <a:srgbClr val="BCBCBC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Relationship Id="rId4" Type="http://schemas.openxmlformats.org/officeDocument/2006/relationships/image" Target="../media/image18.jpg"/><Relationship Id="rId5" Type="http://schemas.openxmlformats.org/officeDocument/2006/relationships/image" Target="../media/image16.jpg"/><Relationship Id="rId6" Type="http://schemas.openxmlformats.org/officeDocument/2006/relationships/image" Target="../media/image20.jpg"/><Relationship Id="rId7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jpg"/><Relationship Id="rId4" Type="http://schemas.openxmlformats.org/officeDocument/2006/relationships/image" Target="../media/image2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jpg"/><Relationship Id="rId4" Type="http://schemas.openxmlformats.org/officeDocument/2006/relationships/image" Target="../media/image2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2.png"/><Relationship Id="rId4" Type="http://schemas.openxmlformats.org/officeDocument/2006/relationships/image" Target="../media/image3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4.jpg"/><Relationship Id="rId4" Type="http://schemas.openxmlformats.org/officeDocument/2006/relationships/image" Target="../media/image39.jpg"/><Relationship Id="rId5" Type="http://schemas.openxmlformats.org/officeDocument/2006/relationships/image" Target="../media/image30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0.jpg"/><Relationship Id="rId4" Type="http://schemas.openxmlformats.org/officeDocument/2006/relationships/image" Target="../media/image2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9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5.jpg"/><Relationship Id="rId4" Type="http://schemas.openxmlformats.org/officeDocument/2006/relationships/image" Target="../media/image38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jpg"/><Relationship Id="rId4" Type="http://schemas.openxmlformats.org/officeDocument/2006/relationships/image" Target="../media/image36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1.png"/><Relationship Id="rId4" Type="http://schemas.openxmlformats.org/officeDocument/2006/relationships/image" Target="../media/image40.png"/><Relationship Id="rId5" Type="http://schemas.openxmlformats.org/officeDocument/2006/relationships/image" Target="../media/image43.png"/><Relationship Id="rId6" Type="http://schemas.openxmlformats.org/officeDocument/2006/relationships/image" Target="../media/image4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6.jpg"/><Relationship Id="rId4" Type="http://schemas.openxmlformats.org/officeDocument/2006/relationships/image" Target="../media/image48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0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9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/>
        </p:nvSpPr>
        <p:spPr>
          <a:xfrm>
            <a:off x="2205037" y="500062"/>
            <a:ext cx="4387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Faculty of Medical Sciences in Kragujevac</a:t>
            </a:r>
            <a:endParaRPr sz="1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Integrated academic studies of medicine</a:t>
            </a:r>
            <a:endParaRPr sz="1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Times New Roman"/>
              <a:buNone/>
            </a:pPr>
            <a:r>
              <a:t/>
            </a:r>
            <a:endParaRPr sz="18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mf" id="91" name="Google Shape;9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01012" y="0"/>
            <a:ext cx="1042987" cy="140493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323850" y="1989137"/>
            <a:ext cx="8382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MODULE 1:</a:t>
            </a:r>
            <a:endParaRPr b="1" sz="24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Basic communication skills</a:t>
            </a:r>
            <a:endParaRPr b="1" sz="24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Times New Roman"/>
              <a:buNone/>
            </a:pPr>
            <a:r>
              <a:t/>
            </a:r>
            <a:endParaRPr b="1" sz="24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835150" y="3357562"/>
            <a:ext cx="55452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3rd teaching unit (third week):</a:t>
            </a:r>
            <a:endParaRPr b="1" sz="22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Non-verbal communication skills</a:t>
            </a:r>
            <a:endParaRPr b="1" sz="22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None/>
            </a:pPr>
            <a:r>
              <a:t/>
            </a:r>
            <a:endParaRPr b="1" sz="2200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800" u="none">
              <a:solidFill>
                <a:srgbClr val="FFF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5867400" y="5997575"/>
            <a:ext cx="291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Prof. MD Vladimir Janjić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"/>
          <p:cNvSpPr txBox="1"/>
          <p:nvPr>
            <p:ph idx="1" type="body"/>
          </p:nvPr>
        </p:nvSpPr>
        <p:spPr>
          <a:xfrm>
            <a:off x="179387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 CONTACT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Too strong (long, non-tremendous) eye contact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is perceived as: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An expression of superiority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Threat (threatening attitude)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desire to offend</a:t>
            </a:r>
            <a:endParaRPr/>
          </a:p>
        </p:txBody>
      </p:sp>
      <p:pic>
        <p:nvPicPr>
          <p:cNvPr descr="http://t1.gstatic.com/images?q=tbn:ANd9GcS2MIlds4i2rchxqqUyGrEgITCBKjOdq_rSmBVN--OSJPiniRGwhCnA5aPjtQ" id="151" name="Google Shape;15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4525" y="2997200"/>
            <a:ext cx="2735262" cy="2160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"/>
          <p:cNvSpPr txBox="1"/>
          <p:nvPr>
            <p:ph idx="1" type="body"/>
          </p:nvPr>
        </p:nvSpPr>
        <p:spPr>
          <a:xfrm>
            <a:off x="457200" y="1744662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Looking up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person is thinking about something, probably creating images and belonging to the visual type, or trying to remember something...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Looking up and to the left indicates recollection, and up and to the right to inventing (constructing) some content (perhaps lies...)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can be a signal of boredom and looking for something more interesting</a:t>
            </a:r>
            <a:endParaRPr/>
          </a:p>
        </p:txBody>
      </p:sp>
      <p:pic>
        <p:nvPicPr>
          <p:cNvPr descr="http://t3.gstatic.com/images?q=tbn:ANd9GcQoov8YXG9NafCWOYaKcrcuK96HWSLG3Bo2g4Z5FfoR1PwRPHfy5g" id="157" name="Google Shape;15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8625" y="0"/>
            <a:ext cx="3635375" cy="1916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"/>
          <p:cNvSpPr txBox="1"/>
          <p:nvPr>
            <p:ph idx="1" type="body"/>
          </p:nvPr>
        </p:nvSpPr>
        <p:spPr>
          <a:xfrm>
            <a:off x="395287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Looking down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can be a sign of submissiveness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can indicate that the person feels guilty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Looking down and to the left indicates "inner (rational) dialogue"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Looking down and to the right indicates commitment to one's own emotions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 many cultures, it primarily means showing respect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</a:t>
            </a:r>
            <a:endParaRPr/>
          </a:p>
        </p:txBody>
      </p:sp>
      <p:pic>
        <p:nvPicPr>
          <p:cNvPr descr="http://t1.gstatic.com/images?q=tbn:ANd9GcSi5Yc6a7-jwiqrLlNe66Y2YV8jAOSTzlWyV1-Swumb9cwkCBeA" id="163" name="Google Shape;16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9925" y="0"/>
            <a:ext cx="2124075" cy="2636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"/>
          <p:cNvSpPr txBox="1"/>
          <p:nvPr>
            <p:ph idx="1" type="body"/>
          </p:nvPr>
        </p:nvSpPr>
        <p:spPr>
          <a:xfrm>
            <a:off x="323850" y="1125537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1" lang="en-US" sz="2600">
                <a:latin typeface="Times New Roman"/>
                <a:ea typeface="Times New Roman"/>
                <a:cs typeface="Times New Roman"/>
                <a:sym typeface="Times New Roman"/>
              </a:rPr>
              <a:t>Look away</a:t>
            </a:r>
            <a:endParaRPr b="1" i="0" sz="26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Turning to the source of attention,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     source of interest or threat...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Looking to the left can mean recalling a sound, looking to the right imagining a sound...</a:t>
            </a:r>
            <a:endParaRPr/>
          </a:p>
          <a:p>
            <a:pPr indent="-369887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1" lang="en-US" sz="2600">
                <a:latin typeface="Times New Roman"/>
                <a:ea typeface="Times New Roman"/>
                <a:cs typeface="Times New Roman"/>
                <a:sym typeface="Times New Roman"/>
              </a:rPr>
              <a:t>Lateral movements ("Pattern with gaze")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</a:t>
            </a:r>
            <a:r>
              <a:rPr lang="en-US" sz="2600"/>
              <a:t>Left-right eye movements can indicate deception and lying, as if the person is trying to find a way out in case they are caught in a lie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Staring also occurs when someone communicates something "in confidence" and as if checking that no one else is listening</a:t>
            </a:r>
            <a:endParaRPr/>
          </a:p>
        </p:txBody>
      </p:sp>
      <p:pic>
        <p:nvPicPr>
          <p:cNvPr descr="http://t2.gstatic.com/images?q=tbn:ANd9GcRz-HUfAyIacuo1PNUOvJQD6HEaMYwVea8q10wpujCnW8NXg-yr7A" id="169" name="Google Shape;16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9562" y="0"/>
            <a:ext cx="2484437" cy="249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and more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Staring, glancing, shooting with eyes...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velvet look</a:t>
            </a:r>
            <a:r>
              <a:rPr lang="en-US"/>
              <a:t>.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</a:t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squint, blink, wink,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watery eyes, closing eyes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endParaRPr/>
          </a:p>
        </p:txBody>
      </p:sp>
      <p:pic>
        <p:nvPicPr>
          <p:cNvPr descr="http://t2.gstatic.com/images?q=tbn:ANd9GcQI77yvNpxxhiiCrzY_y7HVNDQWm2f4J0KluWuwHKbyOuxydOWjCQ" id="175" name="Google Shape;17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0425" y="0"/>
            <a:ext cx="3203575" cy="2420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data:image/jpeg;base64,/9j/4AAQSkZJRgABAQAAAQABAAD/2wBDAAkGBwgHBgkIBwgKCgkLDRYPDQwMDRsUFRAWIB0iIiAdHx8kKDQsJCYxJx8fLT0tMTU3Ojo6Iys/RD84QzQ5Ojf/2wBDAQoKCg0MDRoPDxo3JR8lNzc3Nzc3Nzc3Nzc3Nzc3Nzc3Nzc3Nzc3Nzc3Nzc3Nzc3Nzc3Nzc3Nzc3Nzc3Nzc3Nzf/wAARCAC/AQgDASIAAhEBAxEB/8QAGwAAAgMBAQEAAAAAAAAAAAAAAwQBAgUABgf/xABDEAACAQMCAwUEBQoFAwUAAAABAgADESEEMRJBUQUTImFxgZGx0RQjMkKhBhUkM1NzkrLB8DRScoLhRGLxQ2ODk6L/xAAYAQADAQEAAAAAAAAAAAAAAAAAAQIDBP/EACARAQEBAQADAQADAQEAAAAAAAABEQISITEDIkFRYRP/2gAMAwEAAhEDEQA/ALsRKFgIMvBtUnI7hWfEG9TnAs5g2fqYzFarBtUxBNUHKDd4gKX84N3gS2YN284Beo9r5i71em0hn5wLsPbDAhquYN6jEiUqVFQeI2i76gn7A9plSJtGY+cAz01OSPfBNxufESZHdC0eJ2rPXpgW4b+ggjqAdlPulzSxtI7v0j9F7UOoG3BLjUp/3CT3XX4SDR9Ieh7XTUgkeIGMJqTaxz5xI0Ad7SO6K5ViIZKctjWTUG294VavM3ExRUqKRezQtPV2bxXA6GTeDnbcSrfmDDK+MzKpalLcvdGqVYcj+Mi8rlaCsAsIhBvmJ0qhI3hlYScXDQvLKx9kErS43GMRGIc/Z+ElQ1sj1kCx6wwGN4E5ReQyAEy1sZAtJFwMRxJXUANpqxybU2+BnQ2pUfRa5/8Aab4GdNOGfbmeCZjKM9xvmDap7YKXLY3lGbEGWJ2lCx9sRrM1pR3lGqecEXvACFjeDdhfOCZUtvA1ay0weKMLO4APKI1tSWJFMe2UqO1Y3Ym3QTggtcn2RyJu0OxbJJJ6mWC25S+2TtJOcAfhHoxW2drThnrYS1sZvfpOF+V7QPFb3uMG0g4NgCTLhMFrDEre+AAT8IDEA3ItOAYnbeEWncX5/CEKqu5NuXlFowDhPDdpJUWtb3RjgUgm8lVU7C562hp+JI09iRg8zKvQxbf1mgKSkG5t7JTgJZggsOR6w8ivDKam1NvC1j5GXTWtTsKikjqI+9A2+Yi1XScbbc95Wy/UXmz4c0etSqLK2RsJpU6mBm/tnk6+nekxKYscWjGj7SqUjw1CYuuN9w53nqvV026xhWNpl6XVJUUG/uM0Efa3PnMbGu6aD2O2IRGuefpAKbwim3OIxwcb28pcW3FiPODTrvC35j3xwqpqUvpK5BI+qfl5GdLagH6JqCc/VNv6GdNeGPf1kFvPbylSb25ypN5XivJWsxAO4gnY+ycx6wbHz9kDSzQbHMknrBVNiYwpUqWBFzE2Yk3OZeo195FrbbxlfaAOHpc8pIvm+ZYLcWuJcJbe3zhpyBWt0MIoB3lwgJyPdJamlNS5sLDnFp4haRFyubyi0nu2beUONRSUIAw8YuB5RPX6gqPqRd+S87DeElpWyC8AG55zgE5WmSdXX1FMhOK4Iv5f3mTRr6ioaaIjKKmVLNls7yvCov6Rs8SWtcYElu5t4nA84lXphNUaTsPraZJYi1iOkRKd9RetjgoHxBcFh1h4Fe2wKq94tKnYswv7I7RQK3Di9rzzXZlar35q2svDwgv90H/i8efV1hVWnws9UD7m5B/sRXn+jnbb4BUNlGBzkdyA1twNxAaXXUkKlmBUrbANh/zLVO0lqA06X2gbOeSyfGq8hhRV2PACROqaVVseZEumoo06SsrgjF/WOLTWovEzfa89oZR5MOpoyxIstx5RDUdnBhxIM+U9T9HQ3CXJ2NtoCrpClrZHWOWwWSvI0q1XSVMG3kec3+z9clYCxs3NYPXdnrVBax4vITGZKmlrFdnGZXruJm83/j2dGpxZG8ZRg3kZ5/s/tAOAG36zYpVAwFyJjZlay6cUdD7DDKptdbi3nFkY+UOrj0MQWrFvoVcED9U+fYZ0mvcaSuc/qn/lM6a8Mu2CxEG3lCZJlTtBahOOcoTj4S7CVNgIANhY5NotWcnAMNVIyLxcm56wCgySTLBASLbyyITsI1So3XaFpyApTHS/pCKADZrD1h+7UZPKJdoVqdGkOEcROAt95M9nfUXq16FH7w8wN4u9c1XYcN+C3FzVPU8zFE0qahlSmSFwXqA4vvb4Q6aJqul4UrOqMTYKBkG/9JpOYyvVoB0bq/Fp2bgdSNwQM4h666alVp1qtU3RCtut+cvrNQtCnw3AsLCef1FV67XY4mk5tZX9JPgmpqabiYaQ1FLG5I5DpLabXPRUBaQZhYBma9gOQilgp6wiMOQmnh6Y39Lp6t2jUrgcdCmbHEXFVFDqdOpDf9xkKesIFBPiEWSF50wvaaimgNMhkAUkfeHz5ww1mlrOWJ7p2AuwXYjY/wB7TNFLifYyKlOwJtgbSfGKn60/q6zVndw9JXYcNRQ9g55MIk+rrtRopTsoptYBRkdPMydIVD8NTKncGb1LSUa1KyLe/Nsn2HcR+OLnWktBqdNS4atSpxYHGu1j1AmvQ7Z06r3bOWcDwliCDnn5zLqdlpxfVHua6jBPiSoPMRGpVqaJw9WktOspIy3F3in8DzF/ITO8r17/AE1VWWwA4rcRlwyMfq8kbjeeP0mooq6s2pLaYZshINIHa/O09FodRRdf0eve2L3DfjM/jSUzWoBhlRbpMnX6EOpJAvyIE3RUJUX4G8wf6QdSmDjkRuIvnxW68ctNqNXA8Q+0vXzmlpdTYDxXU9OUY7Q02WammRz8pnhGQh0tY/aHyjv8oOfTfoVQwBvcGNI/mLdZjaWr7R8Jo0jxDrMq0O1mH0WvY/8ApP8AAzoGqR9Fr3/Zt8DOmnFY9sxunTnKsPOEIx5dINpSlLYgnOIQncCBrNa9hmBwvUItaRSTi3BMuqmoR0jdKljMVVIHRo8yPSMWA2xOY2GDAVq/ApsLsdgJCviNVWUU2swBtbPKZdQJV1IrsngGKanHGAPgb7xl9N3/AIqgvbbNgI3pOz1aotSoOIgYLTXiMO+i+l0z6lbWPCxJZ7WvfcD1+Ec1pXS0SdrDE0eAKMTzf5R6kk8Fvxmsjn66rE1eo+kVt7yj0GFLvbG22OXrBhQTxNg+Uk1G4SgY8N725TSRjaPpXpK4LKoW1mBW59kmomnp1j3Z40YYwfCf6xdQTm0uEcqSBgbypz71J3S6Za4YAgFRcMNj5GWpUS4JG0TpmxzNHR1LWHKTYeuFEYVd+ZnPpGK8bX4b2FhNanpw1Q8IHiXfpJCXoMirchLgt9087e6KcpvTFOhWsDwMKVVQSKbi3FYcvMxvsitwsqOQATY8Rt75qtpaOooLRFROO9zUOOH+8CB7OoUqw+jOQHUlaVW9snNmPQZJ9fSVgnTT1nZlWmOGrTK9DMnVaIMOFxcDqJ7DsXtAansqnpmSk4ohgp4PtBtmPVgMA2wDF9b2dcEoL+ULzK257r55X0L6ep4NSUpvdeNh9m/Jj0/v1nS6j6FWrU6w4qtOwv57e0Hr6T0mr0Rubr6gzD1mhRaRqU1PeUxdU3VlvlbGY9T/AFrzd+Nrs7tFKwpmmAOIeJW3JG9vlN6gtN6fGhv19Z85TVNpVJWsLI9hTdbnhOxHw8p6rsnXLVQHibCg8SC9x7JlecazrWzXohlsRccph6jTGlWP+U/jN5K9JlstUGwvkEGL6qmtVGsQelpGrZFJTSOLlTH6L2sQcHlF1p2PC4t5QtPBxtJq5TlRidJX/dN8DOgqh/Ra37tvgZ0rhn39Uex25RdzYEC0PUawtfaKub4EtSjG2YFUNVyTt1hwhPmeUYpUgBtgQVFKdEW5ACQ7WwNpeq1gekV7xHdlBz5RHqKjsDiBUDIHidj4mhUZu82tyxLUaYJvsY5MZ99DaehcZE0UThA6wenS24xveMqDbJmsxz3Qq2KZPlPC9uOamsFs5zae81K/VNPA9qKPpJDEjO0qM+i1mqEKBcnaM09Gii9VtslRzh+zKIILm5OwhtRWFK/eUiQMXxNNZEkoNV42UWAzL6YAFwwwy2mhpRSbKArfkcRpuz6YoPYZNyJWqx5Ou7K5HKG0GoZKoByCecvq6QUlWFswWkouXuBsZFGPWaOqOCzW+UOrfV+HYjPMzIocQAj1JjYYzaHkxvJyo5pUrIq3tht7egmK1mRmqbk8zvNCszMMtYdAYhWpoqcTAgHn0hfYj0P5IVyVamSeJWwbX/v1nrCh4eLGdr7zyf5J94B4KaohO53aeyVHIuRKaT4ytXoVqIWX7U8/rtCU5WYdZ7YJvjFtpna3ShySRe/OT1Ni+esr5n2l2aXLmktmIwBsx6fhF+xtUKGopsaTMu1W3MEYPkRPWdo0DQreHY7jrMPtWgyUTWoAcLt4lIFr+ft+Mwt/qumc7PKPU9m66gtJRULFThXKbeRP9ZoWSrxEcAI2AyD53nhexNcoqmhreOmptwlSRY9CBPTUK3dfq71ExZ7EEe0zK/x9Ll32tXpXqcZNxzA5ytIBgScCNVaw1LlyVDH7S2sb+kFw2wBgSauK1ktpa5G3dtn2GdL1z+i1hy7tvgZ0rhHZOoCzHlO4LYEZNK/OctPpkiNrAqdPmZFduBTYgQ7IbZNvKJVfrHKqCQvlDBaXqJVqsAQVQjBIwYooK6lwD0zyms9ByoVhY2uBflM+uOCoSLWIzcyyntZAQ2SSDkQ2mx74HjBUmm32Vvkby6PZ7m4ByLxI7jWpDAttGEEToVQQB5RqkwmnLCrunElrYniPyh03d6i/Cd8WnvARaYP5RaM1KZdZUR0xeziiUgCbnyjTp3nIWmPpKjUX4WJvfnNZCWW5Mv4ysF0+nQMDz22juoB7qy7zNp6hlrKppsRzbkI/R1NOuxCkHhNjGGQ6MawWppwwPMQqaeiFL0xYTYammcbiZ+rZVPCvOHWf0VBo0zjpGVUcpSke7wcSb+K6mxmaKipdjwgHPMCJ1PE259AYXU1ShLLgqbgiRp0bVaymq7NYy+Sx7L8mNKU06G2TzvmepVAUsb4iHY9FaVBVsAQOU01AJyReWueoA1K1xe0TrruCLEDPnNNkAUtexG2YjqSoUnN5HS+fbzPaVFXqZ32mbp9NTqNVpMvEmcEXv5TY1pRASzDnYbkn0imgS1UMwsSbmc/647PylkYGv/J29YVNLUKG1wGza3Qxrs2rqEDU6lQcamzBwP7E9TX0ylcG8ydbog7d4nhrKMNbB8j1Ez6lVMcvc4DNY32cC3s/4hgpGwx63iaMyLaomOY3Hs+RjdAIVHdVLDyO0iKdWAGlr3A/Vty8jOl9QhGlr3/ZN8DOmnCO6gqtxcb7ySQL8rcpLAkeEwTkXN1g0gdVyRgC4mfqKrI5dRdrWI6x2psLAERZ6QIxg87wlGFR2krBUqGoCd+IYkaoo1DwuhvzUylTTBmJF/fKmm9ioJseV95WmUbUcKWp48Nm555wyVuOipCt4RvaUqUFDFqiAjpLU6NO32DYbDjIhsTZab0+r4QMx2jrBf7UzUoo2cC+5vCDTr91yPQ3hOsZ3823S1KtsQLwlTgrIVObzDFOsuUcG/XEMmpqJhlI/GXO5UX87GL2toDRrEqMXuDBUdbwDhPKb+qdNTSIIBvznm9Xpmo1LrtNJd9MeucNjWIcbXjVB1HjXczDWqC1qi4jVGoq2IY2vsTKtxF/42Kmow2dtoBAWJfmIqlTjYgGNJVCLnnJt1FS5GTBcVgbHFrwdeuFOPaOkSasTUsgJvyEMKQarXJJU5Fsz0f5J9n7V3HOwvMzsnsp9S6mqPDe5BnuNKadCkqIu2ABK5i5y1dOeEALuOUKzrYm20QBqgFmUoP8zYA986nq9PScMabaqxytyiel9zKvUn1U/O1oUzV1Ic01Hd0xd6jGyoPMzG7Q1fecVHTeMbNVOx9BLazVVdY/i4Vp8qNMWQfP2ylOgz4UH0AnP3+lvqOn8/ynPus9NItyT4mO5MOmnCZ4bgTRGnNMBjRYrz8Q+cHUq6dg12FHl414re2Y+P8ArW9Fu8cjhRSYGqtQC5pL5jjzHD3HF4QjAYLIdvUf1ljTsbA3ENJlcFzcqAeeZwpLcG1j5TRegGH2RAmlYkGLDLahSNLX8V7UnwfQzoXVIV0lf903wM6Vyjsqx23vKHe5MO6G+8CyYg0CYYveBbN7wjEqw5wZN4tMNlBFrWgzTsSVEKx98GzH1ENMJkLN4pAo8J298OLNnfylhm3EQF6RaYXATuBcy6ogtds9MS1s4285eng3xbmYhIgpawXc7mEFK65HDfkZYEEYxLlfA1m3FoaVhQ0EYsSouuDaBraAuOFs+ojgV2rMBYILeLqYbipowXiLOwwNyZUqLJXnNR2FUOaZzEW7G1ybUieljPZstgOEgX5GQVe4sFv6TSfpWd/LmvGLo9fSyaD48pJoax2t3Tjpie0VQeLiAsGsPOEFEEA3SxOMby5+iP8AwjxlPszV1vtowB3E1dF2OaZBZQZ6IU+AElAbC97iVbjsOFWUdbA/8SfOqn48xXTUmpKAqqAI4uoNIllcUwelse0xQI5BL6gBAbELk/gPhKrWpUlJ8IsbcTKaf4n+phe+ouc8nA61G4vE7HmwJhWDeGylid1HL16RCp3NNRVNfU0T/nZyV9vL3R2jx8PDWerUDb8DsPaLEXH935SPv1Xz4u4dUD01VwbHw3t74xT1S08uoTjFls5JQ+a4PocjlA0U7kcFJ+907Xtx3LI2/tGb+/MabTU9RT4LWByDzU9Qbx7ifriKlQqrBWUeJWNA787m48sw4r1qalGKmkd2QfZ9Qc/GF0SVKtFUqgh6VzcDcAb+6EqU0OATjY8NrSbRjOq6Gk/iW1zswFseyRwVdOAlQF1IFn5gW5xwLwAhQOHp8oTVIFew+6oU+oFpJkAD0DDmDzlGpjddvhGmVeEFcDYiU4RfEAQ1qE6OuCNqT/AzoxrkA0mot+xf+UzpfKOmdUS8Cy8sxx08ou+5iaFKqCL1Bi2bRxlvzvAVad+e3URUybbEGVN7X3hXUjzJlGW3P3RGGRY3GPMS3ECbVPeJ3BbPI9JK2vi2Yj1YfhLjpKgEDHulhnA36GCl7WA4TG6NNUpGrWxjwjqYopzZtusIX47LfwjYGAoguFvw3EHRp+Jnc3JwB5dJcEKpsTfl5yodhut/MQLNEqhWQYFwQcDbMh3sBw3JvYyFZWYW36Rqppxp0CnNRskf5R09YFZgCB0Sminxsbk9OZlapanWcqPq7BzfkRfEMqlTc77Rj6Lx6Qux8VV7AeQHzMZWAo5ZHW5BqElfIbQgqKpWlUUZ+w3I+XkZJoNTpU3ceNz4Tb7o3Pv+E6rSZ6RAtfkeYMcpYpY0GLIw4dzYbez+/bGEqCrkqp6jnIWnUamLhbnMLRpsqgACwNwQIaeRSlQejdqQXuWF7DI/8SyUWo1L0rhL4p/5TzA8j02jaJ4iyjhP3hCKosARfoeYMCUWjwutaiTxKbhluL+s0KfC44mpKAT93FoOioBNwcnOdo1plPDWS/h4eKx6g/8AmIhKQARyAOIKQLdDAWa3KERSDc7f0nOhQ26YPrAAoBx55QbjNycmFK55TnXl5wARAGLcpXgxCZXaSik5gKT1qD6Fqb/sX/lM6M6xQNDqf3L/AMpnS+WfTMdL5itSnfYe6P1FtF6iA7bwaEGSx9POBdb7CPVFNr9fxgCl7xAm6AZMC63Bxz5xx0v09kCUuLEWvFYZUrI4RyjJT0kNT9BbnEZckiSvizuIU026XlCnQW9Ij1ZSRvmcCCcbygNsSw3+UDi4JvkQiEHEGMecsLe2IztBEpDvWHiH2VPXrO7vhUuWPeObjy84Bb3uWz0MsHYm7XN49Ti4Djox5TWSu31SMDwUVCgW5k3MzadUAi8YFYWsuet45hXVqlQV3dzfAAAPISi25keyEVkKEW8R5y6BC4uBALObOMgXA5S9M87SXKkglV90ugp4uot5QJKE3354vGFTxAWufIQamnawpj1tvGEa4BVaeOYtGS6KMEg5FiY1wGm7MvCLgiBFRnYXb2X3kksTi+d7HeBLlRYni8RPKS1jckm9uY3kFL2sLGEC4ux9sABwHkJzJgWEY4Ac7yjL7fSIwCh5iSFAhSDItGRbXD9A1X7l/wCUzpbXD9A1X7l/5TOlco6JVF6xdrLJbtXs44+kj+BvlAt2j2eTcaofwN8o8qtjmS+2fZAvTNjgjrLntLs+/wDiQPRG+Uq3aGgbP0oZPNG+UWU9hcoBfrBmmMnN4R9doh/1AP8Atb5QZ7Q0Vjauo8+BvlDBsUanyOJQpm1pLa/RH/qB/A3ylG1+jt+vA/2t8osPYngHsle7ucSDr9F+3v8A7W+UqddpBkV/wb5RZT2OKWOZU0rA8Nz7ZYa7SFc1h7Fb5SfpuiAv34/hb5QyjygYDLuJdWzYi3rOOt0Vv14/hb5SrarREW75f4W+UXjT84KudoQKRb+sV+laNRcagexW+UsNfpVH+IBH+hvlF40eUN8R+8uJZOEjBtFh2jpAM1Rf/S3yl07R0WPrh/C3yhlHlDygW3lwpObxNe0NDt3w/hb5Qq9o6ED/ABH/AOW+UfiXlD1NeRP4Qqg2wbj0iKdpaDc6nH+hvlDJ2poCM6oX6mm3yj8aXlD9JTfe3qIwiAi9/XfEzl7U0a3vqlIHPgf5Q1PtXQhbnUgj/S/yhhbGqqKouV5Z2l/DcErb+szU7b7Ot/iuVrd23yl07b7O3+kLb/Q/yjJpotjc3tLgrbA9kzfz72coxqbf7G+UsO3OzmN/pS4/7H+UXsH7bgnzkFeZin577NbP0tf/AK3+Ur+eez7W+mLv+zf5R4Nhq2TOtfMU/PHZnPWAH92/yk/nfsznrAf/AI3+UMo2L64foGq/cv8AymdF9d2t2YdDqQurFzRcD6t8+E+U6VzKjqx//9k=" id="180" name="Google Shape;180;p15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BDAAkGBwgHBgkIBwgKCgkLDRYPDQwMDRsUFRAWIB0iIiAdHx8kKDQsJCYxJx8fLT0tMTU3Ojo6Iys/RD84QzQ5Ojf/2wBDAQoKCg0MDRoPDxo3JR8lNzc3Nzc3Nzc3Nzc3Nzc3Nzc3Nzc3Nzc3Nzc3Nzc3Nzc3Nzc3Nzc3Nzc3Nzc3Nzc3Nzf/wAARCAC/AQgDASIAAhEBAxEB/8QAGwAAAgMBAQEAAAAAAAAAAAAAAwQBAgUABgf/xABDEAACAQMCAwUEBQoFAwUAAAABAgADESEEMRJBUQUTImFxgZGx0RQjMkKhBhUkM1NzkrLB8DRScoLhRGLxQ2ODk6L/xAAYAQADAQEAAAAAAAAAAAAAAAAAAQIDBP/EACARAQEBAQADAQADAQEAAAAAAAABEQISITEDIkFRYRP/2gAMAwEAAhEDEQA/ALsRKFgIMvBtUnI7hWfEG9TnAs5g2fqYzFarBtUxBNUHKDd4gKX84N3gS2YN284Beo9r5i71em0hn5wLsPbDAhquYN6jEiUqVFQeI2i76gn7A9plSJtGY+cAz01OSPfBNxufESZHdC0eJ2rPXpgW4b+ggjqAdlPulzSxtI7v0j9F7UOoG3BLjUp/3CT3XX4SDR9Ieh7XTUgkeIGMJqTaxz5xI0Ad7SO6K5ViIZKctjWTUG294VavM3ExRUqKRezQtPV2bxXA6GTeDnbcSrfmDDK+MzKpalLcvdGqVYcj+Mi8rlaCsAsIhBvmJ0qhI3hlYScXDQvLKx9kErS43GMRGIc/Z+ElQ1sj1kCx6wwGN4E5ReQyAEy1sZAtJFwMRxJXUANpqxybU2+BnQ2pUfRa5/8Aab4GdNOGfbmeCZjKM9xvmDap7YKXLY3lGbEGWJ2lCx9sRrM1pR3lGqecEXvACFjeDdhfOCZUtvA1ay0weKMLO4APKI1tSWJFMe2UqO1Y3Ym3QTggtcn2RyJu0OxbJJJ6mWC25S+2TtJOcAfhHoxW2drThnrYS1sZvfpOF+V7QPFb3uMG0g4NgCTLhMFrDEre+AAT8IDEA3ItOAYnbeEWncX5/CEKqu5NuXlFowDhPDdpJUWtb3RjgUgm8lVU7C562hp+JI09iRg8zKvQxbf1mgKSkG5t7JTgJZggsOR6w8ivDKam1NvC1j5GXTWtTsKikjqI+9A2+Yi1XScbbc95Wy/UXmz4c0etSqLK2RsJpU6mBm/tnk6+nekxKYscWjGj7SqUjw1CYuuN9w53nqvV026xhWNpl6XVJUUG/uM0Efa3PnMbGu6aD2O2IRGuefpAKbwim3OIxwcb28pcW3FiPODTrvC35j3xwqpqUvpK5BI+qfl5GdLagH6JqCc/VNv6GdNeGPf1kFvPbylSb25ypN5XivJWsxAO4gnY+ycx6wbHz9kDSzQbHMknrBVNiYwpUqWBFzE2Yk3OZeo195FrbbxlfaAOHpc8pIvm+ZYLcWuJcJbe3zhpyBWt0MIoB3lwgJyPdJamlNS5sLDnFp4haRFyubyi0nu2beUONRSUIAw8YuB5RPX6gqPqRd+S87DeElpWyC8AG55zgE5WmSdXX1FMhOK4Iv5f3mTRr6ioaaIjKKmVLNls7yvCov6Rs8SWtcYElu5t4nA84lXphNUaTsPraZJYi1iOkRKd9RetjgoHxBcFh1h4Fe2wKq94tKnYswv7I7RQK3Di9rzzXZlar35q2svDwgv90H/i8efV1hVWnws9UD7m5B/sRXn+jnbb4BUNlGBzkdyA1twNxAaXXUkKlmBUrbANh/zLVO0lqA06X2gbOeSyfGq8hhRV2PACROqaVVseZEumoo06SsrgjF/WOLTWovEzfa89oZR5MOpoyxIstx5RDUdnBhxIM+U9T9HQ3CXJ2NtoCrpClrZHWOWwWSvI0q1XSVMG3kec3+z9clYCxs3NYPXdnrVBax4vITGZKmlrFdnGZXruJm83/j2dGpxZG8ZRg3kZ5/s/tAOAG36zYpVAwFyJjZlay6cUdD7DDKptdbi3nFkY+UOrj0MQWrFvoVcED9U+fYZ0mvcaSuc/qn/lM6a8Mu2CxEG3lCZJlTtBahOOcoTj4S7CVNgIANhY5NotWcnAMNVIyLxcm56wCgySTLBASLbyyITsI1So3XaFpyApTHS/pCKADZrD1h+7UZPKJdoVqdGkOEcROAt95M9nfUXq16FH7w8wN4u9c1XYcN+C3FzVPU8zFE0qahlSmSFwXqA4vvb4Q6aJqul4UrOqMTYKBkG/9JpOYyvVoB0bq/Fp2bgdSNwQM4h666alVp1qtU3RCtut+cvrNQtCnw3AsLCef1FV67XY4mk5tZX9JPgmpqabiYaQ1FLG5I5DpLabXPRUBaQZhYBma9gOQilgp6wiMOQmnh6Y39Lp6t2jUrgcdCmbHEXFVFDqdOpDf9xkKesIFBPiEWSF50wvaaimgNMhkAUkfeHz5ww1mlrOWJ7p2AuwXYjY/wB7TNFLifYyKlOwJtgbSfGKn60/q6zVndw9JXYcNRQ9g55MIk+rrtRopTsoptYBRkdPMydIVD8NTKncGb1LSUa1KyLe/Nsn2HcR+OLnWktBqdNS4atSpxYHGu1j1AmvQ7Z06r3bOWcDwliCDnn5zLqdlpxfVHua6jBPiSoPMRGpVqaJw9WktOspIy3F3in8DzF/ITO8r17/AE1VWWwA4rcRlwyMfq8kbjeeP0mooq6s2pLaYZshINIHa/O09FodRRdf0eve2L3DfjM/jSUzWoBhlRbpMnX6EOpJAvyIE3RUJUX4G8wf6QdSmDjkRuIvnxW68ctNqNXA8Q+0vXzmlpdTYDxXU9OUY7Q02WammRz8pnhGQh0tY/aHyjv8oOfTfoVQwBvcGNI/mLdZjaWr7R8Jo0jxDrMq0O1mH0WvY/8ApP8AAzoGqR9Fr3/Zt8DOmnFY9sxunTnKsPOEIx5dINpSlLYgnOIQncCBrNa9hmBwvUItaRSTi3BMuqmoR0jdKljMVVIHRo8yPSMWA2xOY2GDAVq/ApsLsdgJCviNVWUU2swBtbPKZdQJV1IrsngGKanHGAPgb7xl9N3/AIqgvbbNgI3pOz1aotSoOIgYLTXiMO+i+l0z6lbWPCxJZ7WvfcD1+Ec1pXS0SdrDE0eAKMTzf5R6kk8Fvxmsjn66rE1eo+kVt7yj0GFLvbG22OXrBhQTxNg+Uk1G4SgY8N725TSRjaPpXpK4LKoW1mBW59kmomnp1j3Z40YYwfCf6xdQTm0uEcqSBgbypz71J3S6Za4YAgFRcMNj5GWpUS4JG0TpmxzNHR1LWHKTYeuFEYVd+ZnPpGK8bX4b2FhNanpw1Q8IHiXfpJCXoMirchLgt9087e6KcpvTFOhWsDwMKVVQSKbi3FYcvMxvsitwsqOQATY8Rt75qtpaOooLRFROO9zUOOH+8CB7OoUqw+jOQHUlaVW9snNmPQZJ9fSVgnTT1nZlWmOGrTK9DMnVaIMOFxcDqJ7DsXtAansqnpmSk4ohgp4PtBtmPVgMA2wDF9b2dcEoL+ULzK257r55X0L6ep4NSUpvdeNh9m/Jj0/v1nS6j6FWrU6w4qtOwv57e0Hr6T0mr0Rubr6gzD1mhRaRqU1PeUxdU3VlvlbGY9T/AFrzd+Nrs7tFKwpmmAOIeJW3JG9vlN6gtN6fGhv19Z85TVNpVJWsLI9hTdbnhOxHw8p6rsnXLVQHibCg8SC9x7JlecazrWzXohlsRccph6jTGlWP+U/jN5K9JlstUGwvkEGL6qmtVGsQelpGrZFJTSOLlTH6L2sQcHlF1p2PC4t5QtPBxtJq5TlRidJX/dN8DOgqh/Ra37tvgZ0rhn39Uex25RdzYEC0PUawtfaKub4EtSjG2YFUNVyTt1hwhPmeUYpUgBtgQVFKdEW5ACQ7WwNpeq1gekV7xHdlBz5RHqKjsDiBUDIHidj4mhUZu82tyxLUaYJvsY5MZ99DaehcZE0UThA6wenS24xveMqDbJmsxz3Qq2KZPlPC9uOamsFs5zae81K/VNPA9qKPpJDEjO0qM+i1mqEKBcnaM09Gii9VtslRzh+zKIILm5OwhtRWFK/eUiQMXxNNZEkoNV42UWAzL6YAFwwwy2mhpRSbKArfkcRpuz6YoPYZNyJWqx5Ou7K5HKG0GoZKoByCecvq6QUlWFswWkouXuBsZFGPWaOqOCzW+UOrfV+HYjPMzIocQAj1JjYYzaHkxvJyo5pUrIq3tht7egmK1mRmqbk8zvNCszMMtYdAYhWpoqcTAgHn0hfYj0P5IVyVamSeJWwbX/v1nrCh4eLGdr7zyf5J94B4KaohO53aeyVHIuRKaT4ytXoVqIWX7U8/rtCU5WYdZ7YJvjFtpna3ShySRe/OT1Ni+esr5n2l2aXLmktmIwBsx6fhF+xtUKGopsaTMu1W3MEYPkRPWdo0DQreHY7jrMPtWgyUTWoAcLt4lIFr+ft+Mwt/qumc7PKPU9m66gtJRULFThXKbeRP9ZoWSrxEcAI2AyD53nhexNcoqmhreOmptwlSRY9CBPTUK3dfq71ExZ7EEe0zK/x9Ll32tXpXqcZNxzA5ytIBgScCNVaw1LlyVDH7S2sb+kFw2wBgSauK1ktpa5G3dtn2GdL1z+i1hy7tvgZ0rhHZOoCzHlO4LYEZNK/OctPpkiNrAqdPmZFduBTYgQ7IbZNvKJVfrHKqCQvlDBaXqJVqsAQVQjBIwYooK6lwD0zyms9ByoVhY2uBflM+uOCoSLWIzcyyntZAQ2SSDkQ2mx74HjBUmm32Vvkby6PZ7m4ByLxI7jWpDAttGEEToVQQB5RqkwmnLCrunElrYniPyh03d6i/Cd8WnvARaYP5RaM1KZdZUR0xeziiUgCbnyjTp3nIWmPpKjUX4WJvfnNZCWW5Mv4ysF0+nQMDz22juoB7qy7zNp6hlrKppsRzbkI/R1NOuxCkHhNjGGQ6MawWppwwPMQqaeiFL0xYTYammcbiZ+rZVPCvOHWf0VBo0zjpGVUcpSke7wcSb+K6mxmaKipdjwgHPMCJ1PE259AYXU1ShLLgqbgiRp0bVaymq7NYy+Sx7L8mNKU06G2TzvmepVAUsb4iHY9FaVBVsAQOU01AJyReWueoA1K1xe0TrruCLEDPnNNkAUtexG2YjqSoUnN5HS+fbzPaVFXqZ32mbp9NTqNVpMvEmcEXv5TY1pRASzDnYbkn0imgS1UMwsSbmc/647PylkYGv/J29YVNLUKG1wGza3Qxrs2rqEDU6lQcamzBwP7E9TX0ylcG8ydbog7d4nhrKMNbB8j1Ez6lVMcvc4DNY32cC3s/4hgpGwx63iaMyLaomOY3Hs+RjdAIVHdVLDyO0iKdWAGlr3A/Vty8jOl9QhGlr3/ZN8DOmnCO6gqtxcb7ySQL8rcpLAkeEwTkXN1g0gdVyRgC4mfqKrI5dRdrWI6x2psLAERZ6QIxg87wlGFR2krBUqGoCd+IYkaoo1DwuhvzUylTTBmJF/fKmm9ioJseV95WmUbUcKWp48Nm555wyVuOipCt4RvaUqUFDFqiAjpLU6NO32DYbDjIhsTZab0+r4QMx2jrBf7UzUoo2cC+5vCDTr91yPQ3hOsZ3823S1KtsQLwlTgrIVObzDFOsuUcG/XEMmpqJhlI/GXO5UX87GL2toDRrEqMXuDBUdbwDhPKb+qdNTSIIBvznm9Xpmo1LrtNJd9MeucNjWIcbXjVB1HjXczDWqC1qi4jVGoq2IY2vsTKtxF/42Kmow2dtoBAWJfmIqlTjYgGNJVCLnnJt1FS5GTBcVgbHFrwdeuFOPaOkSasTUsgJvyEMKQarXJJU5Fsz0f5J9n7V3HOwvMzsnsp9S6mqPDe5BnuNKadCkqIu2ABK5i5y1dOeEALuOUKzrYm20QBqgFmUoP8zYA986nq9PScMabaqxytyiel9zKvUn1U/O1oUzV1Ic01Hd0xd6jGyoPMzG7Q1fecVHTeMbNVOx9BLazVVdY/i4Vp8qNMWQfP2ylOgz4UH0AnP3+lvqOn8/ynPus9NItyT4mO5MOmnCZ4bgTRGnNMBjRYrz8Q+cHUq6dg12FHl414re2Y+P8ArW9Fu8cjhRSYGqtQC5pL5jjzHD3HF4QjAYLIdvUf1ljTsbA3ENJlcFzcqAeeZwpLcG1j5TRegGH2RAmlYkGLDLahSNLX8V7UnwfQzoXVIV0lf903wM6Vyjsqx23vKHe5MO6G+8CyYg0CYYveBbN7wjEqw5wZN4tMNlBFrWgzTsSVEKx98GzH1ENMJkLN4pAo8J298OLNnfylhm3EQF6RaYXATuBcy6ogtds9MS1s4285eng3xbmYhIgpawXc7mEFK65HDfkZYEEYxLlfA1m3FoaVhQ0EYsSouuDaBraAuOFs+ojgV2rMBYILeLqYbipowXiLOwwNyZUqLJXnNR2FUOaZzEW7G1ybUieljPZstgOEgX5GQVe4sFv6TSfpWd/LmvGLo9fSyaD48pJoax2t3Tjpie0VQeLiAsGsPOEFEEA3SxOMby5+iP8AwjxlPszV1vtowB3E1dF2OaZBZQZ6IU+AElAbC97iVbjsOFWUdbA/8SfOqn48xXTUmpKAqqAI4uoNIllcUwelse0xQI5BL6gBAbELk/gPhKrWpUlJ8IsbcTKaf4n+phe+ouc8nA61G4vE7HmwJhWDeGylid1HL16RCp3NNRVNfU0T/nZyV9vL3R2jx8PDWerUDb8DsPaLEXH935SPv1Xz4u4dUD01VwbHw3t74xT1S08uoTjFls5JQ+a4PocjlA0U7kcFJ+907Xtx3LI2/tGb+/MabTU9RT4LWByDzU9Qbx7ifriKlQqrBWUeJWNA787m48sw4r1qalGKmkd2QfZ9Qc/GF0SVKtFUqgh6VzcDcAb+6EqU0OATjY8NrSbRjOq6Gk/iW1zswFseyRwVdOAlQF1IFn5gW5xwLwAhQOHp8oTVIFew+6oU+oFpJkAD0DDmDzlGpjddvhGmVeEFcDYiU4RfEAQ1qE6OuCNqT/AzoxrkA0mot+xf+UzpfKOmdUS8Cy8sxx08ou+5iaFKqCL1Bi2bRxlvzvAVad+e3URUybbEGVN7X3hXUjzJlGW3P3RGGRY3GPMS3ECbVPeJ3BbPI9JK2vi2Yj1YfhLjpKgEDHulhnA36GCl7WA4TG6NNUpGrWxjwjqYopzZtusIX47LfwjYGAoguFvw3EHRp+Jnc3JwB5dJcEKpsTfl5yodhut/MQLNEqhWQYFwQcDbMh3sBw3JvYyFZWYW36Rqppxp0CnNRskf5R09YFZgCB0Sminxsbk9OZlapanWcqPq7BzfkRfEMqlTc77Rj6Lx6Qux8VV7AeQHzMZWAo5ZHW5BqElfIbQgqKpWlUUZ+w3I+XkZJoNTpU3ceNz4Tb7o3Pv+E6rSZ6RAtfkeYMcpYpY0GLIw4dzYbez+/bGEqCrkqp6jnIWnUamLhbnMLRpsqgACwNwQIaeRSlQejdqQXuWF7DI/8SyUWo1L0rhL4p/5TzA8j02jaJ4iyjhP3hCKosARfoeYMCUWjwutaiTxKbhluL+s0KfC44mpKAT93FoOioBNwcnOdo1plPDWS/h4eKx6g/8AmIhKQARyAOIKQLdDAWa3KERSDc7f0nOhQ26YPrAAoBx55QbjNycmFK55TnXl5wARAGLcpXgxCZXaSik5gKT1qD6Fqb/sX/lM6M6xQNDqf3L/AMpnS+WfTMdL5itSnfYe6P1FtF6iA7bwaEGSx9POBdb7CPVFNr9fxgCl7xAm6AZMC63Bxz5xx0v09kCUuLEWvFYZUrI4RyjJT0kNT9BbnEZckiSvizuIU026XlCnQW9Ij1ZSRvmcCCcbygNsSw3+UDi4JvkQiEHEGMecsLe2IztBEpDvWHiH2VPXrO7vhUuWPeObjy84Bb3uWz0MsHYm7XN49Ti4Djox5TWSu31SMDwUVCgW5k3MzadUAi8YFYWsuet45hXVqlQV3dzfAAAPISi25keyEVkKEW8R5y6BC4uBALObOMgXA5S9M87SXKkglV90ugp4uot5QJKE3354vGFTxAWufIQamnawpj1tvGEa4BVaeOYtGS6KMEg5FiY1wGm7MvCLgiBFRnYXb2X3kksTi+d7HeBLlRYni8RPKS1jckm9uY3kFL2sLGEC4ux9sABwHkJzJgWEY4Ac7yjL7fSIwCh5iSFAhSDItGRbXD9A1X7l/wCUzpbXD9A1X7l/5TOlco6JVF6xdrLJbtXs44+kj+BvlAt2j2eTcaofwN8o8qtjmS+2fZAvTNjgjrLntLs+/wDiQPRG+Uq3aGgbP0oZPNG+UWU9hcoBfrBmmMnN4R9doh/1AP8Atb5QZ7Q0Vjauo8+BvlDBsUanyOJQpm1pLa/RH/qB/A3ylG1+jt+vA/2t8osPYngHsle7ucSDr9F+3v8A7W+UqddpBkV/wb5RZT2OKWOZU0rA8Nz7ZYa7SFc1h7Fb5SfpuiAv34/hb5QyjygYDLuJdWzYi3rOOt0Vv14/hb5SrarREW75f4W+UXjT84KudoQKRb+sV+laNRcagexW+UsNfpVH+IBH+hvlF40eUN8R+8uJZOEjBtFh2jpAM1Rf/S3yl07R0WPrh/C3yhlHlDygW3lwpObxNe0NDt3w/hb5Qq9o6ED/ABH/AOW+UfiXlD1NeRP4Qqg2wbj0iKdpaDc6nH+hvlDJ2poCM6oX6mm3yj8aXlD9JTfe3qIwiAi9/XfEzl7U0a3vqlIHPgf5Q1PtXQhbnUgj/S/yhhbGqqKouV5Z2l/DcErb+szU7b7Ot/iuVrd23yl07b7O3+kLb/Q/yjJpotjc3tLgrbA9kzfz72coxqbf7G+UsO3OzmN/pS4/7H+UXsH7bgnzkFeZin577NbP0tf/AK3+Ur+eez7W+mLv+zf5R4Nhq2TOtfMU/PHZnPWAH92/yk/nfsznrAf/AI3+UMo2L64foGq/cv8AymdF9d2t2YdDqQurFzRcD6t8+E+U6VzKjqx//9k=" id="181" name="Google Shape;181;p15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0.gstatic.com/images?q=tbn:ANd9GcQjc2LC34uxByvsM4vBaCeY40qc37PNNqkYv_jyEfmI07QrW71U" id="182" name="Google Shape;18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650" y="1844675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descr="data:image/jpeg;base64,/9j/4AAQSkZJRgABAQAAAQABAAD/2wCEAAkGBhQSERITExQWFBQUFRQUFRUVFBQVFBUUFBQVFRUVFRcXHCYeFxkkGRUVHy8gJCcpLCwsFR4xNTAqNSYrLCkBCQoKDgwOGg8PGikkHCQsKSwsLCksLCksLCwpLCwsKSwpLCksLCksLCwsLCwpKSksLCksKSksLCksKSwsKSksLP/AABEIALgBEgMBIgACEQEDEQH/xAAcAAABBQEBAQAAAAAAAAAAAAAEAAECAwUGBwj/xAA8EAABAwIEAwYEBAYCAQUAAAABAAIRAyEEEjFBBVFhBhMicYGRMqGx8BTB0eEHI0JSYnIz8YIkNFOSov/EABkBAAMBAQEAAAAAAAAAAAAAAAECAwAEBf/EACQRAAICAgICAgMBAQAAAAAAAAABAhEDIRIxBCJBURMyYXEU/9oADAMBAAIRAxEAPwD0UpoUky4ztIwmhShKEDFZCg4K0hVualYSKi4qRVL3IBHzKDnKJeoOKwaE96pc9Kq9VZhCUaiTaik2pdDOdaUOMUsgtGg6pdJ5QIrXRDKhWb2ZIvYbK6jW2QVWvFynoV5RQGFVBdV1nwoYmrA1QTsbIQaGRoU6khX03QgMO+AEY58wkoYLNWyoFdDYnFQ1DYXEhyaxeJtUKitaboClUVlOsnTA0aNFxlFNQDKkEIttcQqJk2i3MpwqKTpurTUTCNEoThRD08oitEpTJApLAEknSRMBQnDVJKUhQjlTEKTnKsvQMJxVTine9D1KqVjJCdUQz6ijVqoPE4uEljpFlSvdVVK8LOxfEgL/AJrJr8fOaACZQbKKJv18RZBP4ja5WPiWV3yWmB+l0FUwT3ak2QY1I2qnGgAQSgsLxoAmVm1OFwQJs7coypwENAN7rKLA6DX8YDiIRbOMdVkYzhORjXDfRH4TgQqBsySR5T5Iyi2CLSCMbxoFsKfCOOtmDELK7Q9ne7yZSZcQAAlw/srWdUIZoBJKMYyoDcWdN+LY8ugxZY7cblqhovdC4rCVaAcSDytzidFhcL4o5tV76jT0kIb+Ta+D0ZtyCFa2pJg2hc5gOM+Eu0OoCsxXattOmS4+M6ApU02M00R4rxSXGm25V2BkLK4TSzB1Y/E4+FbFN0CCb7rNAQfQxkglG4O8Fc7XEMzczAC3+EiAJ1hFILNCpXGYBRq15IAWfxbGBpB3RXCKc+M7prErRsUDASxFaAmBWPxfiEEMGpKe6ROjXw1bMEUwoDAiGhGtToVoulLMoJ0wjRLMkoSktYKB5UXFQLlB1RTspRJ71Q56TqqCrYhI2OkX1K6Ar4uFVXxVlk4vGg+GfF9PNLdlFGi/FcXaN1iYrib3k5dOameEufdwOUHUaXSrUspa0aEiRK1P5G0UYbAFwJcSYjfrEJ30S1wDhaxHkUS1+W8WB+S0a3Dw+nMjTMLiQOnlyW60N/RsJRuWHcW9VCrh+7eWuAGYGCTAtrqhqfETThpglo1B+Ia+hgpVscKrLg3k9RGkIcqBTZl8Tx2U0qeUk5pJ5NnUen1XS4+owMbBmPaOa4jGYl4rB7Rm7sRpBg8+aPfjDVpgHM2bnaEHPQEm2aOPxpygEgMZe4Imbrc4Ji2tw7O8gtbJDhMhpuFy+IriqwNdsSD5bfkrp+FofLQILdAfUIfkN+M0cXxxprGrH8qIY1x8WkZmz5LbwfHHUqOYMBkZoLgPISuVOGDjL3TEQ2LCNFXjwS2GsBJ5nwecTZMsrsV49DP4lUxmIJMNDLlsjKeZ67WWzg6eHe853NLWkOc54DZjUN6DSy5vCUjh2Xzlurgy8naCL+irrmlVH8vD1Brd7y0CehKf8gvCjQ7T8UwzTDWEE/BlcADqcx6adVjDg73UvxVVzMomGOeM0SBpzuhWYNlKo12cZxYQzvGnoP8ALzCnxbjHfVBNRxDSJY5jRD9iWhsAeZRSixeTRcO0JpMa8sc0AQzkStPgfEXEGtV1d8AU8Lw6hVLHY/FCWm1NsAgTf4Rc9BzQXFMBmrhmDzNblkNf8ThHidfQdNVnDWh1PezosPivxDxMNazX9zzXQsAYwvOkTM2+S4XB1vw7Q2q004vJkZzzv93Usd2iNRoLpbT0ayTmqHa2oCleyjVI1cLjzisV4ZLGa9V29JggR9Vx/YrBllNxI8TjJH5Lqn1SIjfQAphC6pWMa6LAwdQVarn7M8IPUaq7jnE+7aKY/wCSocrR1O/osigDQLKLRmc9ziT00JKBjt8MLAokGULhXeAeStpHVVRJljXmVYKipDlFj/EUyYGgjOkowkmFA3PQ9WqnqVUFXxC53IsojVsSs+rihe6rxOIWdinHX2A3U7ssoka9Z7zlG6qbg2kwDZskncnr0BtPUq6g00wHE3I0+uilQpQc2ozCRvOu+wg3TdBSGbiHsZJ0NmjYW91OvWpFsVGm9pF4Pp93Q9e7jPn/AOOkoWs0PayAZkTvG90edMDWh3YlobDPEBaDreeaBo8UyAt8UyS2IuDsin4SCS3VsDoZE/mqzw7M4ESSLToErdgWiABqBrnEtgzbU7XTtflmCYN45I1nDTHi9tkFjXhtgk4NjOaQLXxAFyPdA1eLRoPmmrNLiT7qp2DEGT+pSycY6CuciB4s6bD5pxxp/L5oZz2gfuFWMa0HX52TJN9IzpdsOZ2icNWlFM7Rg6ysmlUDiLayr6GDa6bhtgb9UWq+DLfTN+hxVpi60KeNBiYPmuXZwV0jIQfLynfotPBMIgFDvoztdhuJ4Lh6pk02gkyXN8JnnIVVfglWm2MO892RdoLS6Sf8xcdC5a+H4cXCQrKTHNkEEKlSXZK4yPPG4SoXktZWL6bhLcnzlpkek81o4XtpWouAbTo0n71DSc6pMQT4r6LsMVg2VB4miRo67Xt8nC4XN8X4LiGjwO7xuYmXOqkwR8LgD1s4Da+qqpk5Y66Hp8SOPfkp0qmKxH/yOdlpAnQ5Y8IGkdFZU7I18NUzPHevbruGc8gk21gmJWDw7jVfCuDnUbtAl7DlcWg6kMIm0i/yXQ8P/ia0NqjI+mXakF73OBBkGSAPvVM42hYzrs6Hg3E2tYPFAAueu8pcT7a08O0ud4qjvgpg+KDu7kvM+Kdp6tZ+gYSRlazU3tIuSVrcMZ3M4jGyMnwU3CHucbiZvqpLG4/syrmpfqjq+Csc6p+LxTgHNaX5dmA/A2+8SVq9m8E/I6vU+OqZaD/SwuloHKZlcnwSocdVaHghk97UaNDeRm84DQNhJXcY3ijRUYxtmta6q+xAa2mLD3LVn/QL+G7h6vgt1+qia/jI6D5yhMCctFgO4BPmfEVThK+eu6JhoAJ2zGSR5wQjYKNzNZUUqkEnqhMbxANLWC7nWAG/6fsUTh6MCTqmsWi3vHJJZuiSNgozKz0BiHIyuEDUHNc7OhATo1KGZSzOnbYIyvSBsPfkq6lMWaD5/olsokV1Hi1h4dDuSRc3Qro+Ma3bYwdPJF14221/UIQNJNvToBuhbDqgUUnF0tl0zAO0deiLocOIbyloFtep6krSwuBANheI9NyeZP5LWw+CHKVSOO+yEp0Y1HhE6+33qj2cMAGi2G4b0VWJZlCtxoi5NnN8WqZRAXPuwhc4Ei03WrxCqXPdAmNphD4s5WCZkjS0eq5c+StI6cML2zEx1XITEAfdzyXMcR4qSSGnTfb0RXaHiZksB/2P5Lm31lbxsGuUifkZ69UXFxOpKYffoh+9TiovQo4OVhoqaX+G/Va3CeH16vipsc5jbOfByjK0uMu0FpMLnmvX09/DuhTZwuk5tMO/khxYACXOy5iIOpJ+qzin2bm1tHjOGw1am3vCPCCAQdQSGkiNiA9sjqtKniCWw2NuUgc55L0ungKPFsN+KNJ+Hf42w8mMwgTsHNiL2No2XmfEMB+GxBpBxe0AwYix5+2vVcOfDx9kd3j5ufqze7P48NcGnQrs3cNbUbMaheUYTEhtQhsi8CTIO9uS9Q7KY7vKcHUKuGVqmTzx4vkjHx/BHNMhZ4cWmCvRH4QHZZHEuz4NwLhGeL6Ehm+zz/ivZttdpDXmnJzRla9k/wCrvh/8SPVcljeyD5JfUa3UhjGlneNb8WQAFocORjZel4jClh0joszimFc9pdS+ODAPOIzNcCCx4GhB2uudSlBl3FSVnEdnqdehXqHBUu8eBZ5ptrvpjdzXA920zaZlajuxvEMW41sUHFxMA1CGht+QEe3srsBxLFtfmZiqDZ8NQOY5gNQG/eM0pvOkwAfNddhq+NqUwz8Vh2uNszaLiZ6S8NJ1tA8ldzvRJRo5nh+NZw+maZtWcfFm0LtnHkwDT8yUYyoXup0XOh1X+ZWLoBZh2GTn/tdUdFtgANkB2l4VRohr2vdiMS7NFRxYWlzZkhrTYA2zaDTNssfhtVjaTyX9493/ACV35u7Ydg0zNRw2aLbnpHjRflZ2PG+1rS4spu0AlwNmtjMXRuRa3SFo8MdUpYYvI7oXeS6HVL6AN0Doyi/ssLstgmNaSA5zJz5SBnqObdrqxMBlNuoa4yTLiNAt7hdd2LrCoT/IpfCB8L63Q/1hn92mY2HhvtWA1OC4Rwb3lQQ4+KHaiRcuPP6D1R9Orm8W236oJ+ONSqaTPgYQKjrxm1FMddCeQtuj61UCBvy8kRC/MkhvH0+aSNgB62H3Qj6JK2K9JC08LdJKJWMjPbh4GiGxFIAaX/OVq1hlm9lh4zFmcrRPnoFNr4KR2DV2E6gR5wicNQAjc2mNB98k1LDkm9z8h5Ba2DwCrCAk50WYLDg/utajh4UsNhUWGLoSORyA3MhZfFKkNK2qywuKNlTnpDR2c5ixFhvvAWL2hqljPEQMrZ9OS7HuAQLAiVxnbqllpPgWgAe68395pHfGVRZ5piqxNzvdBFyIxIQpC95KkeNJ2xZk4copIil7HL2T+Ev8Ru7aMPWcBlHhJIALRt5j5+68XYUXSNlgrZ9PYrtxTbTrFzwGtfYm0NLGGOty5eUcT4m3EYirUaTDoAkbAAT7rgxXdliTEzEmJ5wum4XTlreZH7rl8mXqdnix9rNKrw/RwbcwNfKT9F23YypleBOohY9AgsDoNpFxygg/X2Wn2apFtZnVc3jzuSOjyF6M9KYxSfQVlFtldlXpnlHN8X4SHC2q4/FYQtJj2Xp9WjK5vjXCpOYC658uO9nThyVo4DH8Ip1gczGknXUE+rbrjsd2ZhwphwoNLhBfVqPYRGkhoAM7Er0TG0MpkfZWbicrxB8Ox/cGzh5rhUpQZ2SipKzncN/DinEPrtaSB4u8GXnZjmifIuHqqcTw6nhqolzqlNuhcGFoO+oyj0VeM4KHPdRFOq9puG0nwdbnI5wab6ABUVeDuYz/ANniS9uj67xltpAJhvkAfNXfvHslH1fR01A1cblph3d4WxcQIdUg/AyAPBp4oHSVuVeL0mjuKL2U2UxlfUbEUgP6KY/qqX65d7mF59w6g+q7LXe+m02FOlmL3HlndoI5L0HgmEa0BjGljGBsAkF3TSw8ySfJSutFe9mhhfAxopsyMBN3ayZLnRqepN9VpYKnbOZl0G+sbeXOOqAFVtU5WkZGGHRoTHwz9fOFpCrATIRhEpkCeJDkfkkmtC0b34eVTXpgI9yErMVWiaZhYqiXmALIYcCeGF5b4Zif2XVU8HuFXimPAIBsbEbLKCQ/5H0jn8Pg5MrXwuGUKVGNUdRTRVCzdlzKMJOYrQ5M5OQAa4WJxWkYXQPas3G0LFSmisWYlFxHM30WL2s4dnpPaNwQN+vst+k2P+pT42nnZOke/wB3Xmz9XZ1xZ89YygRYiCLFAlq9A7ZcAIcXga3tz5FcVUoEL2cc1ONo87JjcZUAlNKsexQhUIjtRVAodrURRYsMgyizMQ0bmF3/AAfCQBbkNiuY7P8ACC7xkGNB+q9B4PgsgzO033+9V5flZFJ0j1PHjxjyZoVaDAzLsRJA5yJRvZrDzWEaBBV2hl4tM/Kx++S6PsfgdahGqHjRfMTPL0OyoCyuAVVMKxpXqnmCcEJiaMgotxQ1RyDGicP2gwWUkrlq9DOLEtOkiD7g2K9F43hg5pXN4Ps65wdBFua87LjfL1PTxTXH2Odq8Nq1G5HVKZbbxd2Q/wBIdAQtXgtdgyuqvey5s54dfaCSI9F05wRZIO2yTHgRt02/ZSTa7C0jzivhwHENI5f8xHoQQPZbfDsXIFOpXaLEmnRN3f7vN/ous4jwenVbOVp9AsfBcFpsdam0H/UIyVMy2gmhxptMCnSZcaAB2Vo3gAFxPmB5rRoUKlQhzyQNhp/+ZN/Mn0V+GpACwA8hCJCZCkRg2/ZKSn34STaEOpcFS+kiIShdVHPYLRqkGNle54MyouoSq3UiN1rG0ynGUwGSDcHTmDuh6NdXVKBdOiGGCKWT+h0lVMLZXVgrIH8O4bg+6tbTd5+SybFcUEF6orMBCiRCYlEFUYeMGUzsoU8SNSNdfZaGNo5gsSTTdfRcWeHydGN/BDinCm1GG3hPuvOe0XZNzPHTBcJjr7br1X8WC0RO1uqDx2Fa6YIbcamxI1hc2PLPG9dFXFTVSPCa2EjUR5qhuFkr1/G9n2EQWBxvBibkygHdlaYcCGAdI+q74+amtkH4n0zzmlw50wGl0+y3uF9lXEg1Lch+q73BcBBIho9t1oUez/iJdbSCL/LZRyeVKWolIYIQ3IweHcOLWiwmYMfeq6gYUMoxabk/tysjcPhGMnTz1JIQdei5z4ZeR9dVBY3djyyJ/wCAeGwhqVQ0HlmXovDMGGNAGyyeBcJ7sSdV0VJethx8EefmnyZc0KUqLSoucrkCNWohKtaFOu9COE3KnJloRI1GZtVX3caWVjiqaj7KbZVIBxWFm6y8RhVsOaHf1EFC4nCOFwZXNNWXi6AaeHOxhD1sC6Zn5LQpawbFFNpoRVqjN0ZVDDv3PyRbMHzko9tFWtpJlERyA/w45Jlod0kjxF5Gg1ydtRRhMVckXZkiQVQHpNddaw0Whw9Uxb7n6KIueqiasa+61moctEHziU2Sw/6Uy4Foi6YEFpG//axipzoMET5XVVSnOwHnr8kSxmpOwUQzneUA6AX4MnTUbH9dwgMZw0kXC3HVtTsLdSk59tBNreq1Jhto4mphCw9FAEEQdORXc1cG1wuAVnYjgFM6eFQl4/0VWb7Obo08rpEOb/1YKrHNggDnqBz0HzW27s49vwuBVI7PVCbtn1hR/wCdp9D/AJUZ+GJDCZEu5ctPfVGUKpABn4jBHLl99UQ3gLzaCB/sDCMw/ZuNZKePjyJyyxM00i94A2Lh8pW3w3hYaBOqMw3Dg3ZFtprsx4lD/TnlNyFTZCuzKtSJ+yqk6JtfZQqVOSgSq31I6INhUROCh3ZKYV2n+oe8/RUnEGAWuB1N7yeUjRJZRJkqpjad9UC2o1xOoPLRSZjczc0ET6wdweRlDuf4hO9p2P7qUmViiNfDHVpv1U6L8zb+vRXsGyc0tx69UlDWCuw0qumSHZT6LQYFGtRtO4R4g5EWBXNCjSuFY0JkhWPlSUoToiWWuCgCrSqyE4BgmhIKSwbGaE5dNiouKiEAjlsCOqkCCCDsmBUazZHUaFLQSTnx8lEONpVTqhEA3H3qpzpqhYaHqMFh1+yq6jNptve5KvDJCiWiNAjQExqdXwgRaZI6bq5+ImYMA6WlUVADGxG6HqV8sA9YI0/ZblQeNhjXsmCYi5Mn38kTFyAM0DWQPsrErRLSLkmJH9upBWgzEEExsI9UYzFlAODJAMWOifur6QfRZX4w5AXeINJkQC4CdW8/JRrY4+F7TLeviEHe+nppyTc0LwZrxCre46BpJ9vmVj0eKCowiCwhxHiGZsBxDZAsRbW2mqGGJL296C9hiXMY9zW5dC4Bpg6fKCllkXwMsbNwZ5uI6G89RBVzdJtvzXOGhBAJ+KclRhyuJGrXZd4BvabyOc8Thn0hLXAs6DI4f75PC4dctumqWM39DOH9NarVOvjganI4+waQfqhqXGQ5waCGuA0cCBO0gwWk9ddpQdGo6pmDXFlRtzTqeIQdHNPxZT/cC4DQgqTQ2uCyq0NqsAkA+Js6Ppu/tPtqCLEI8mwcUNVrOzgwGVNmk+GqBcszbnUiQCNdJkgVW1GtMRNxNiJ2BG4/JCU2Eh1GpDi0A7gPZJyvYR8DwRtoRI1Cbhtc5qlJ93CHzoHA2LxGkkAkDRxd0S2ODV6rqD6jpzMIzkHVsQ0g8xoc228hXYhwdDRaYLTyIuPQq7GUpfSBuCXNO8gsJv8A/VC0cP8AynUzrTLmsP8AiDNOfSB6JWGzWp3aD6q9oQ+C+BvkEWxqdIRlLqafZWPamATAsqY1TCkGpBqALHSShOiAuUHhWqt6YUqTqQSdqsGyD1EqZVTkGMhJMdZMCnaEAji5TijGiZuqnMrAGBjXX5FIp3OUHadPmEDEHt0VlG1491AKZdbzsggspdgWvJePCdBHzTGkWgk3nU7/AHZEvADQPSym7S0pqQOTMzDMAAuTCocQ0PbHhh1vT85+S1jSH3CBq4Txa6kWjWyXiPzB8E3+RTc0Q5rBrN7eJp5yh8I3/wBOHtBIE5makNLjnA9NullqUaRa2JkSfrKqwdIsdUB+FxzDoZuhQbB2Ui7DggwS2J3BbZlQeUA+XktChUDmtPNonlpcKrBMAZkOgJHmJNk2BYWtyk/CSAekyPkVloD2CY7AkNyUzleyamHN7FsZqPVpFo5H/EKPfZ+7rjWC03i8zkceXxCf8gTotDGt8IdE5SHDbTX5T7ofEYa1UC4dFRo2zsIJ9yGn1KLMi7GAfy3jZwE75akD65D6KjHUcuWoBLmH1LXEB7fUX82hSNqTmjRp8PQTLR6CPki61MFjgeR+iD2boiYdkIuDcHoWm6HpUJc/kS36THzVmGbZzTbK63k649pI9EZRpQNNbo1YLohRbCvCiFIJkK2IqDVNyZqIB4TZVJJYA2VJPKSwC1RcEkkTDZVBwSSWMQKZwSSQGIBqRsUkkBi2FXMJJLMCER81FoTJIDE2hVg38k6SACQcVJtW6SSFsxPOCq3C89QkkjZiTGqL6fLnKZJMAqa34rf1bclFmHh7jzj5JJJaDYRVpSCDvZVUaAhk7CNfKfonSRaNYNTpSCObmjT+3KT9CtABOksjMqZRHeOPMN8rFyJhJJMhGMGp0kljEXBRCSSwSYSSSWAMkkkgY//Z" id="183" name="Google Shape;183;p15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RITExQWFBQUFRQUFRUVFBQVFBUUFBQVFRUVFRcXHCYeFxkkGRUVHy8gJCcpLCwsFR4xNTAqNSYrLCkBCQoKDgwOGg8PGikkHCQsKSwsLCksLCksLCwpLCwsKSwpLCksLCksLCwsLCwpKSksLCksKSksLCksKSwsKSksLP/AABEIALgBEgMBIgACEQEDEQH/xAAcAAABBQEBAQAAAAAAAAAAAAAEAAECAwUGBwj/xAA8EAABAwIEAwYEBAYCAQUAAAABAAIRAyEEEjFBBVFhBhMicYGRMqGx8BTB0eEHI0JSYnIz8YIkNFOSov/EABkBAAMBAQEAAAAAAAAAAAAAAAECAwAEBf/EACQRAAICAgICAgMBAQAAAAAAAAABAhEDIRIxBCJBURMyYXEU/9oADAMBAAIRAxEAPwD0UpoUky4ztIwmhShKEDFZCg4K0hVualYSKi4qRVL3IBHzKDnKJeoOKwaE96pc9Kq9VZhCUaiTaik2pdDOdaUOMUsgtGg6pdJ5QIrXRDKhWb2ZIvYbK6jW2QVWvFynoV5RQGFVBdV1nwoYmrA1QTsbIQaGRoU6khX03QgMO+AEY58wkoYLNWyoFdDYnFQ1DYXEhyaxeJtUKitaboClUVlOsnTA0aNFxlFNQDKkEIttcQqJk2i3MpwqKTpurTUTCNEoThRD08oitEpTJApLAEknSRMBQnDVJKUhQjlTEKTnKsvQMJxVTine9D1KqVjJCdUQz6ijVqoPE4uEljpFlSvdVVK8LOxfEgL/AJrJr8fOaACZQbKKJv18RZBP4ja5WPiWV3yWmB+l0FUwT3ak2QY1I2qnGgAQSgsLxoAmVm1OFwQJs7coypwENAN7rKLA6DX8YDiIRbOMdVkYzhORjXDfRH4TgQqBsySR5T5Iyi2CLSCMbxoFsKfCOOtmDELK7Q9ne7yZSZcQAAlw/srWdUIZoBJKMYyoDcWdN+LY8ugxZY7cblqhovdC4rCVaAcSDytzidFhcL4o5tV76jT0kIb+Ta+D0ZtyCFa2pJg2hc5gOM+Eu0OoCsxXattOmS4+M6ApU02M00R4rxSXGm25V2BkLK4TSzB1Y/E4+FbFN0CCb7rNAQfQxkglG4O8Fc7XEMzczAC3+EiAJ1hFILNCpXGYBRq15IAWfxbGBpB3RXCKc+M7prErRsUDASxFaAmBWPxfiEEMGpKe6ROjXw1bMEUwoDAiGhGtToVoulLMoJ0wjRLMkoSktYKB5UXFQLlB1RTspRJ71Q56TqqCrYhI2OkX1K6Ar4uFVXxVlk4vGg+GfF9PNLdlFGi/FcXaN1iYrib3k5dOameEufdwOUHUaXSrUspa0aEiRK1P5G0UYbAFwJcSYjfrEJ30S1wDhaxHkUS1+W8WB+S0a3Dw+nMjTMLiQOnlyW60N/RsJRuWHcW9VCrh+7eWuAGYGCTAtrqhqfETThpglo1B+Ia+hgpVscKrLg3k9RGkIcqBTZl8Tx2U0qeUk5pJ5NnUen1XS4+owMbBmPaOa4jGYl4rB7Rm7sRpBg8+aPfjDVpgHM2bnaEHPQEm2aOPxpygEgMZe4Imbrc4Ji2tw7O8gtbJDhMhpuFy+IriqwNdsSD5bfkrp+FofLQILdAfUIfkN+M0cXxxprGrH8qIY1x8WkZmz5LbwfHHUqOYMBkZoLgPISuVOGDjL3TEQ2LCNFXjwS2GsBJ5nwecTZMsrsV49DP4lUxmIJMNDLlsjKeZ67WWzg6eHe853NLWkOc54DZjUN6DSy5vCUjh2Xzlurgy8naCL+irrmlVH8vD1Brd7y0CehKf8gvCjQ7T8UwzTDWEE/BlcADqcx6adVjDg73UvxVVzMomGOeM0SBpzuhWYNlKo12cZxYQzvGnoP8ALzCnxbjHfVBNRxDSJY5jRD9iWhsAeZRSixeTRcO0JpMa8sc0AQzkStPgfEXEGtV1d8AU8Lw6hVLHY/FCWm1NsAgTf4Rc9BzQXFMBmrhmDzNblkNf8ThHidfQdNVnDWh1PezosPivxDxMNazX9zzXQsAYwvOkTM2+S4XB1vw7Q2q004vJkZzzv93Usd2iNRoLpbT0ayTmqHa2oCleyjVI1cLjzisV4ZLGa9V29JggR9Vx/YrBllNxI8TjJH5Lqn1SIjfQAphC6pWMa6LAwdQVarn7M8IPUaq7jnE+7aKY/wCSocrR1O/osigDQLKLRmc9ziT00JKBjt8MLAokGULhXeAeStpHVVRJljXmVYKipDlFj/EUyYGgjOkowkmFA3PQ9WqnqVUFXxC53IsojVsSs+rihe6rxOIWdinHX2A3U7ssoka9Z7zlG6qbg2kwDZskncnr0BtPUq6g00wHE3I0+uilQpQc2ozCRvOu+wg3TdBSGbiHsZJ0NmjYW91OvWpFsVGm9pF4Pp93Q9e7jPn/AOOkoWs0PayAZkTvG90edMDWh3YlobDPEBaDreeaBo8UyAt8UyS2IuDsin4SCS3VsDoZE/mqzw7M4ESSLToErdgWiABqBrnEtgzbU7XTtflmCYN45I1nDTHi9tkFjXhtgk4NjOaQLXxAFyPdA1eLRoPmmrNLiT7qp2DEGT+pSycY6CuciB4s6bD5pxxp/L5oZz2gfuFWMa0HX52TJN9IzpdsOZ2icNWlFM7Rg6ysmlUDiLayr6GDa6bhtgb9UWq+DLfTN+hxVpi60KeNBiYPmuXZwV0jIQfLynfotPBMIgFDvoztdhuJ4Lh6pk02gkyXN8JnnIVVfglWm2MO892RdoLS6Sf8xcdC5a+H4cXCQrKTHNkEEKlSXZK4yPPG4SoXktZWL6bhLcnzlpkek81o4XtpWouAbTo0n71DSc6pMQT4r6LsMVg2VB4miRo67Xt8nC4XN8X4LiGjwO7xuYmXOqkwR8LgD1s4Da+qqpk5Y66Hp8SOPfkp0qmKxH/yOdlpAnQ5Y8IGkdFZU7I18NUzPHevbruGc8gk21gmJWDw7jVfCuDnUbtAl7DlcWg6kMIm0i/yXQ8P/ia0NqjI+mXakF73OBBkGSAPvVM42hYzrs6Hg3E2tYPFAAueu8pcT7a08O0ud4qjvgpg+KDu7kvM+Kdp6tZ+gYSRlazU3tIuSVrcMZ3M4jGyMnwU3CHucbiZvqpLG4/syrmpfqjq+Csc6p+LxTgHNaX5dmA/A2+8SVq9m8E/I6vU+OqZaD/SwuloHKZlcnwSocdVaHghk97UaNDeRm84DQNhJXcY3ijRUYxtmta6q+xAa2mLD3LVn/QL+G7h6vgt1+qia/jI6D5yhMCctFgO4BPmfEVThK+eu6JhoAJ2zGSR5wQjYKNzNZUUqkEnqhMbxANLWC7nWAG/6fsUTh6MCTqmsWi3vHJJZuiSNgozKz0BiHIyuEDUHNc7OhATo1KGZSzOnbYIyvSBsPfkq6lMWaD5/olsokV1Hi1h4dDuSRc3Qro+Ma3bYwdPJF14221/UIQNJNvToBuhbDqgUUnF0tl0zAO0deiLocOIbyloFtep6krSwuBANheI9NyeZP5LWw+CHKVSOO+yEp0Y1HhE6+33qj2cMAGi2G4b0VWJZlCtxoi5NnN8WqZRAXPuwhc4Ei03WrxCqXPdAmNphD4s5WCZkjS0eq5c+StI6cML2zEx1XITEAfdzyXMcR4qSSGnTfb0RXaHiZksB/2P5Lm31lbxsGuUifkZ69UXFxOpKYffoh+9TiovQo4OVhoqaX+G/Va3CeH16vipsc5jbOfByjK0uMu0FpMLnmvX09/DuhTZwuk5tMO/khxYACXOy5iIOpJ+qzin2bm1tHjOGw1am3vCPCCAQdQSGkiNiA9sjqtKniCWw2NuUgc55L0ungKPFsN+KNJ+Hf42w8mMwgTsHNiL2No2XmfEMB+GxBpBxe0AwYix5+2vVcOfDx9kd3j5ufqze7P48NcGnQrs3cNbUbMaheUYTEhtQhsi8CTIO9uS9Q7KY7vKcHUKuGVqmTzx4vkjHx/BHNMhZ4cWmCvRH4QHZZHEuz4NwLhGeL6Ehm+zz/ivZttdpDXmnJzRla9k/wCrvh/8SPVcljeyD5JfUa3UhjGlneNb8WQAFocORjZel4jClh0joszimFc9pdS+ODAPOIzNcCCx4GhB2uudSlBl3FSVnEdnqdehXqHBUu8eBZ5ptrvpjdzXA920zaZlajuxvEMW41sUHFxMA1CGht+QEe3srsBxLFtfmZiqDZ8NQOY5gNQG/eM0pvOkwAfNddhq+NqUwz8Vh2uNszaLiZ6S8NJ1tA8ldzvRJRo5nh+NZw+maZtWcfFm0LtnHkwDT8yUYyoXup0XOh1X+ZWLoBZh2GTn/tdUdFtgANkB2l4VRohr2vdiMS7NFRxYWlzZkhrTYA2zaDTNssfhtVjaTyX9493/ACV35u7Ydg0zNRw2aLbnpHjRflZ2PG+1rS4spu0AlwNmtjMXRuRa3SFo8MdUpYYvI7oXeS6HVL6AN0Doyi/ssLstgmNaSA5zJz5SBnqObdrqxMBlNuoa4yTLiNAt7hdd2LrCoT/IpfCB8L63Q/1hn92mY2HhvtWA1OC4Rwb3lQQ4+KHaiRcuPP6D1R9Orm8W236oJ+ONSqaTPgYQKjrxm1FMddCeQtuj61UCBvy8kRC/MkhvH0+aSNgB62H3Qj6JK2K9JC08LdJKJWMjPbh4GiGxFIAaX/OVq1hlm9lh4zFmcrRPnoFNr4KR2DV2E6gR5wicNQAjc2mNB98k1LDkm9z8h5Ba2DwCrCAk50WYLDg/utajh4UsNhUWGLoSORyA3MhZfFKkNK2qywuKNlTnpDR2c5ixFhvvAWL2hqljPEQMrZ9OS7HuAQLAiVxnbqllpPgWgAe68395pHfGVRZ5piqxNzvdBFyIxIQpC95KkeNJ2xZk4copIil7HL2T+Ev8Ru7aMPWcBlHhJIALRt5j5+68XYUXSNlgrZ9PYrtxTbTrFzwGtfYm0NLGGOty5eUcT4m3EYirUaTDoAkbAAT7rgxXdliTEzEmJ5wum4XTlreZH7rl8mXqdnix9rNKrw/RwbcwNfKT9F23YypleBOohY9AgsDoNpFxygg/X2Wn2apFtZnVc3jzuSOjyF6M9KYxSfQVlFtldlXpnlHN8X4SHC2q4/FYQtJj2Xp9WjK5vjXCpOYC658uO9nThyVo4DH8Ip1gczGknXUE+rbrjsd2ZhwphwoNLhBfVqPYRGkhoAM7Er0TG0MpkfZWbicrxB8Ox/cGzh5rhUpQZ2SipKzncN/DinEPrtaSB4u8GXnZjmifIuHqqcTw6nhqolzqlNuhcGFoO+oyj0VeM4KHPdRFOq9puG0nwdbnI5wab6ABUVeDuYz/ANniS9uj67xltpAJhvkAfNXfvHslH1fR01A1cblph3d4WxcQIdUg/AyAPBp4oHSVuVeL0mjuKL2U2UxlfUbEUgP6KY/qqX65d7mF59w6g+q7LXe+m02FOlmL3HlndoI5L0HgmEa0BjGljGBsAkF3TSw8ySfJSutFe9mhhfAxopsyMBN3ayZLnRqepN9VpYKnbOZl0G+sbeXOOqAFVtU5WkZGGHRoTHwz9fOFpCrATIRhEpkCeJDkfkkmtC0b34eVTXpgI9yErMVWiaZhYqiXmALIYcCeGF5b4Zif2XVU8HuFXimPAIBsbEbLKCQ/5H0jn8Pg5MrXwuGUKVGNUdRTRVCzdlzKMJOYrQ5M5OQAa4WJxWkYXQPas3G0LFSmisWYlFxHM30WL2s4dnpPaNwQN+vst+k2P+pT42nnZOke/wB3Xmz9XZ1xZ89YygRYiCLFAlq9A7ZcAIcXga3tz5FcVUoEL2cc1ONo87JjcZUAlNKsexQhUIjtRVAodrURRYsMgyizMQ0bmF3/AAfCQBbkNiuY7P8ACC7xkGNB+q9B4PgsgzO033+9V5flZFJ0j1PHjxjyZoVaDAzLsRJA5yJRvZrDzWEaBBV2hl4tM/Kx++S6PsfgdahGqHjRfMTPL0OyoCyuAVVMKxpXqnmCcEJiaMgotxQ1RyDGicP2gwWUkrlq9DOLEtOkiD7g2K9F43hg5pXN4Ps65wdBFua87LjfL1PTxTXH2Odq8Nq1G5HVKZbbxd2Q/wBIdAQtXgtdgyuqvey5s54dfaCSI9F05wRZIO2yTHgRt02/ZSTa7C0jzivhwHENI5f8xHoQQPZbfDsXIFOpXaLEmnRN3f7vN/ous4jwenVbOVp9AsfBcFpsdam0H/UIyVMy2gmhxptMCnSZcaAB2Vo3gAFxPmB5rRoUKlQhzyQNhp/+ZN/Mn0V+GpACwA8hCJCZCkRg2/ZKSn34STaEOpcFS+kiIShdVHPYLRqkGNle54MyouoSq3UiN1rG0ynGUwGSDcHTmDuh6NdXVKBdOiGGCKWT+h0lVMLZXVgrIH8O4bg+6tbTd5+SybFcUEF6orMBCiRCYlEFUYeMGUzsoU8SNSNdfZaGNo5gsSTTdfRcWeHydGN/BDinCm1GG3hPuvOe0XZNzPHTBcJjr7br1X8WC0RO1uqDx2Fa6YIbcamxI1hc2PLPG9dFXFTVSPCa2EjUR5qhuFkr1/G9n2EQWBxvBibkygHdlaYcCGAdI+q74+amtkH4n0zzmlw50wGl0+y3uF9lXEg1Lch+q73BcBBIho9t1oUez/iJdbSCL/LZRyeVKWolIYIQ3IweHcOLWiwmYMfeq6gYUMoxabk/tysjcPhGMnTz1JIQdei5z4ZeR9dVBY3djyyJ/wCAeGwhqVQ0HlmXovDMGGNAGyyeBcJ7sSdV0VJethx8EefmnyZc0KUqLSoucrkCNWohKtaFOu9COE3KnJloRI1GZtVX3caWVjiqaj7KbZVIBxWFm6y8RhVsOaHf1EFC4nCOFwZXNNWXi6AaeHOxhD1sC6Zn5LQpawbFFNpoRVqjN0ZVDDv3PyRbMHzko9tFWtpJlERyA/w45Jlod0kjxF5Gg1ydtRRhMVckXZkiQVQHpNddaw0Whw9Uxb7n6KIueqiasa+61moctEHziU2Sw/6Uy4Foi6YEFpG//axipzoMET5XVVSnOwHnr8kSxmpOwUQzneUA6AX4MnTUbH9dwgMZw0kXC3HVtTsLdSk59tBNreq1Jhto4mphCw9FAEEQdORXc1cG1wuAVnYjgFM6eFQl4/0VWb7Obo08rpEOb/1YKrHNggDnqBz0HzW27s49vwuBVI7PVCbtn1hR/wCdp9D/AJUZ+GJDCZEu5ctPfVGUKpABn4jBHLl99UQ3gLzaCB/sDCMw/ZuNZKePjyJyyxM00i94A2Lh8pW3w3hYaBOqMw3Dg3ZFtprsx4lD/TnlNyFTZCuzKtSJ+yqk6JtfZQqVOSgSq31I6INhUROCh3ZKYV2n+oe8/RUnEGAWuB1N7yeUjRJZRJkqpjad9UC2o1xOoPLRSZjczc0ET6wdweRlDuf4hO9p2P7qUmViiNfDHVpv1U6L8zb+vRXsGyc0tx69UlDWCuw0qumSHZT6LQYFGtRtO4R4g5EWBXNCjSuFY0JkhWPlSUoToiWWuCgCrSqyE4BgmhIKSwbGaE5dNiouKiEAjlsCOqkCCCDsmBUazZHUaFLQSTnx8lEONpVTqhEA3H3qpzpqhYaHqMFh1+yq6jNptve5KvDJCiWiNAjQExqdXwgRaZI6bq5+ImYMA6WlUVADGxG6HqV8sA9YI0/ZblQeNhjXsmCYi5Mn38kTFyAM0DWQPsrErRLSLkmJH9upBWgzEEExsI9UYzFlAODJAMWOifur6QfRZX4w5AXeINJkQC4CdW8/JRrY4+F7TLeviEHe+nppyTc0LwZrxCre46BpJ9vmVj0eKCowiCwhxHiGZsBxDZAsRbW2mqGGJL296C9hiXMY9zW5dC4Bpg6fKCllkXwMsbNwZ5uI6G89RBVzdJtvzXOGhBAJ+KclRhyuJGrXZd4BvabyOc8Thn0hLXAs6DI4f75PC4dctumqWM39DOH9NarVOvjganI4+waQfqhqXGQ5waCGuA0cCBO0gwWk9ddpQdGo6pmDXFlRtzTqeIQdHNPxZT/cC4DQgqTQ2uCyq0NqsAkA+Js6Ppu/tPtqCLEI8mwcUNVrOzgwGVNmk+GqBcszbnUiQCNdJkgVW1GtMRNxNiJ2BG4/JCU2Eh1GpDi0A7gPZJyvYR8DwRtoRI1Cbhtc5qlJ93CHzoHA2LxGkkAkDRxd0S2ODV6rqD6jpzMIzkHVsQ0g8xoc228hXYhwdDRaYLTyIuPQq7GUpfSBuCXNO8gsJv8A/VC0cP8AynUzrTLmsP8AiDNOfSB6JWGzWp3aD6q9oQ+C+BvkEWxqdIRlLqafZWPamATAsqY1TCkGpBqALHSShOiAuUHhWqt6YUqTqQSdqsGyD1EqZVTkGMhJMdZMCnaEAji5TijGiZuqnMrAGBjXX5FIp3OUHadPmEDEHt0VlG1491AKZdbzsggspdgWvJePCdBHzTGkWgk3nU7/AHZEvADQPSym7S0pqQOTMzDMAAuTCocQ0PbHhh1vT85+S1jSH3CBq4Txa6kWjWyXiPzB8E3+RTc0Q5rBrN7eJp5yh8I3/wBOHtBIE5makNLjnA9NullqUaRa2JkSfrKqwdIsdUB+FxzDoZuhQbB2Ui7DggwS2J3BbZlQeUA+XktChUDmtPNonlpcKrBMAZkOgJHmJNk2BYWtyk/CSAekyPkVloD2CY7AkNyUzleyamHN7FsZqPVpFo5H/EKPfZ+7rjWC03i8zkceXxCf8gTotDGt8IdE5SHDbTX5T7ofEYa1UC4dFRo2zsIJ9yGn1KLMi7GAfy3jZwE75akD65D6KjHUcuWoBLmH1LXEB7fUX82hSNqTmjRp8PQTLR6CPki61MFjgeR+iD2boiYdkIuDcHoWm6HpUJc/kS36THzVmGbZzTbK63k649pI9EZRpQNNbo1YLohRbCvCiFIJkK2IqDVNyZqIB4TZVJJYA2VJPKSwC1RcEkkTDZVBwSSWMQKZwSSQGIBqRsUkkBi2FXMJJLMCER81FoTJIDE2hVg38k6SACQcVJtW6SSFsxPOCq3C89QkkjZiTGqL6fLnKZJMAqa34rf1bclFmHh7jzj5JJJaDYRVpSCDvZVUaAhk7CNfKfonSRaNYNTpSCObmjT+3KT9CtABOksjMqZRHeOPMN8rFyJhJJMhGMGp0kljEXBRCSSwSYSSSWAMkkkgY//Z" id="184" name="Google Shape;184;p15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3.gstatic.com/images?q=tbn:ANd9GcR5BDaNZMViwXq7om3ZI6-j8RRr6sroS12anNa1LqjCs71sL4NbDA" id="185" name="Google Shape;185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19700" y="549275"/>
            <a:ext cx="262890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0.gstatic.com/images?q=tbn:ANd9GcS-Ak4awl7L9Vx47DKxoPnZU_4OYGN5z_HyMp2Qu8YSkWoaS2rH" id="186" name="Google Shape;186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5650" y="4292600"/>
            <a:ext cx="3311525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3.gstatic.com/images?q=tbn:ANd9GcQ4sRbNWWs6MZoU_T5AwyBTm5i_dphEromlAKZiNCT8ufnxI6K0" id="187" name="Google Shape;187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40425" y="4868862"/>
            <a:ext cx="278130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3.gstatic.com/images?q=tbn:ANd9GcQXMU-GNioH-QQJidiQf1aTLgaR04_hCFFBvUSGoSi3a7j4JRETPQ" id="188" name="Google Shape;188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59337" y="2636837"/>
            <a:ext cx="3025775" cy="1944687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5"/>
          <p:cNvSpPr txBox="1"/>
          <p:nvPr/>
        </p:nvSpPr>
        <p:spPr>
          <a:xfrm>
            <a:off x="1851562" y="793937"/>
            <a:ext cx="1779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en-US"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PUPILS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"/>
          <p:cNvSpPr txBox="1"/>
          <p:nvPr>
            <p:ph idx="1" type="body"/>
          </p:nvPr>
        </p:nvSpPr>
        <p:spPr>
          <a:xfrm>
            <a:off x="250825" y="1412875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Eyebrows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F9F9F9"/>
              </a:buClr>
              <a:buSzPts val="520"/>
              <a:buFont typeface="Noto Sans Symbols"/>
              <a:buNone/>
            </a:pPr>
            <a:r>
              <a:t/>
            </a:r>
            <a:endParaRPr b="1" i="0" sz="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Dropped brows (look under the brows)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Hiding the eyes to some extent, especially with the head down, can indicate deception and a desire to reduce eye contact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They can be a sign of a dominant person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They can indicate dissatisfaction.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It's as if they're sending a message: "I'm fine."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    it's embarrassing that I can't look at you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</a:t>
            </a:r>
            <a:endParaRPr/>
          </a:p>
        </p:txBody>
      </p:sp>
      <p:pic>
        <p:nvPicPr>
          <p:cNvPr descr="http://t3.gstatic.com/images?q=tbn:ANd9GcROZYLJ3XuCaUq_ir4KfswBKJzW5le-eGWgOIJmxq5EmBWDOtDIEg" id="195" name="Google Shape;19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27762" y="188912"/>
            <a:ext cx="2143125" cy="1871662"/>
          </a:xfrm>
          <a:prstGeom prst="rect">
            <a:avLst/>
          </a:prstGeom>
          <a:noFill/>
          <a:ln>
            <a:noFill/>
          </a:ln>
        </p:spPr>
      </p:pic>
      <p:sp>
        <p:nvSpPr>
          <p:cNvPr descr="data:image/jpeg;base64,/9j/4AAQSkZJRgABAQAAAQABAAD/2wBDAAkGBwgHBgkIBwgKCgkLDRYPDQwMDRsUFRAWIB0iIiAdHx8kKDQsJCYxJx8fLT0tMTU3Ojo6Iys/RD84QzQ5Ojf/2wBDAQoKCg0MDRoPDxo3JR8lNzc3Nzc3Nzc3Nzc3Nzc3Nzc3Nzc3Nzc3Nzc3Nzc3Nzc3Nzc3Nzc3Nzc3Nzc3Nzc3Nzf/wAARCAC/AQcDASIAAhEBAxEB/8QAHAAAAQUBAQEAAAAAAAAAAAAABAACAwUGAQcI/8QAQBAAAgEDAwIDBQUFBgUFAAAAAQIDAAQREiExBUEGIlETYXGBkRQjMqHRQlKTscEHFSQzU2IlguHw8TRDRHKS/8QAGQEAAwEBAQAAAAAAAAAAAAAAAQIDAAQF/8QAJhEAAgICAgICAgIDAAAAAAAAAAECEQMhEjEEQRMiFFEjMgVCYf/aAAwDAQACEQMRAD8AM9hD/oQ/w1/Sl7CD/Qh/hr+lProqJQZ7CD/Qh/hL+lIQQ5/yIf4a/pT8U2eUQwySvwilj8q1gKHxSfs9rGI44PO4DfdAbfGsHezCecsoAzthRgVb9b6lJ1CdnmPswRoVMZ0D4+tUbnScLjfnamiZ6VCiOmQHby7+tSTS6iSi6F7ClDGCpckHjY1E3c7fAU4vo4TnmnvIGj0gDOTv7qjI7YOaSrk4OwogHBWC6hxS15XfO3HFSaWjBYNup3HupjkZLKpAPvoBGvgnUODSU4z5Q3xpD8qS7Nkc1gDlVSpOd/TamkEbEYPwpxiONsn3UtXk0sCSPwnPFYI0jSe1d+G+a6VJOF3wM0wZByNjWMPAHPbvW+/sr6zbWd/J0u/jgeG7OYnkRTokAxjJHf8AmKwKHS2Cdj3qZRoIycMpzsdwKDCj2vxJbW6SsBbQKcdolH9KC6PbQM29vCfjEp/pVZ0jrz9a6aEumzdwKEd/9Qdm+PrV10VcnvQTszVIuks7bSP8Lb/wV/ShLq0thkC1t/4K/pVoowFoK65NbJ0JjeyguLeASH7iH+Gv6VC1vDj/ACIf4a/pRs4zIaiYYGK5k2dIC9vD/oRfw1/SoGt4v9GL+GP0o91qIrRth0AmCL/Ri/8AwKEvLWMqcRJ8kFWpSopY8rRTZjE9QtxG+dI391CBQRwPpWi6nb5DYFUJUqxFWT0UpPYO6D0H0pVI4pUUI4nqXNIV2lSEDlUHi2+a3tPYREBn/Fkcj0rQVkvHi6Y7Fl3875+grezWZKQsSC51scDBNQzDzk+v5VO6lyhGAP8AvJqBm1sTgnaqIDGqCSNJOa6PNv34NdGAuSeMDauBsuSB22ogGNng80hwc96TAk533p8KFm/AW7YrGJhkIMgcYz6e41E6gAnGFPG/FPkYhwhQqBtgnf61Ecn4fHNAx2NGzv3Hc7GllByufU0zB7CnrGSKJkmxBtSgAtqG3ypulu4qeK3ZjkHg0TJbkJnHalckiscTaK/Ok7c+tcO1SmPJ/Ku6Ndu8mpB7Nh5Tyc+n0pkTaoiO+O1EIrMFbJ2wCcf9+6okTUeOBvU1uHI0BeE7fL/pQMi88L3X2a+KsfJJ5CAOO4NemdBQt8fdXktrOYJtYAUEg79iP6Gve/AthHL0yO/dR9+AyD0FZK2Cf9R/s2VBkGq65G5raTWiSRlcDisfdphmU9jijlqrRPFd0ykmH3rVEwoiZcytUbLtXGdgOy1GyUQRUbCiKwZlqJhmiWqFhRMVl7CGU7Vmb+D2blgK2Uq6gdqo+pW4Knani6KRfozhxSrsi6HINKqhPTgdq6K4BXaQ5RVkfGxd5raFBnys5PpwK1pOOaxPjK81dRWBVA9moAOOSdzWXZjONGVbAySdsCu3CCNAhbAA8wBphkfs+TnfT3p+iSRtwCcbZ3xTmSsg1ERhSgzknPyqS1UBgzHy5I45o6OAmFXmiLMPwg7Y9/vrj2szo7yxgKMHf+dDkh1jlQGQiEI4yMb4/I0xp5AMLtjuBuaPuLFlC4XTkHc0IIGTYrRUkDgyEKznJLFic71OlpLJgY+tWPS7D275cMcd+AK0dt01AMsmw9anLJRfHgT2zLx9NcKCcmpI7FtRGnatTJAicKNqFeMDtUnkbOpYYop1s9HanGGrFlyahmXGTS8mPSRnruMxSal7HahEJXOO4wauLyPVkbGq1oWBxiumErR52WFS0Nh4IzyO/ap7FCblFXd0cFSO/qK5DA28hBKKRq2p0wNq4kU5LeYY9KYkEyZOo6SAW0Huc47fPH1r3X+yq9Fx4Shg82u2keMhucE6h+TV4lFHKyWsinzShiCT32z+QFabwl13qnSbC6liu2hhaRWZBGpZnOwGWG2w/KtyUXsdYpZVUT3nVWO6iQbmXH75/nQ/hbxs3VZhZ3kIjuCuUdTs2Ox99PucliTyTmhkmpR0S+KePJxmirlH3rfGo2G1TSDzt8ajcVzHQDtzUZ4p7HNMY1kZkLYqF8ZqZj9ahc0TURNQN3FqU0cxqGRcisjGR6jbkNnFKri+tw3INKrJ6K6Zqq7XK6N+KByCrHeP7XH2a7VRggxucd+R/WtlpPpVL4utWuug3AUZaPEo/wCXn8s0V2Y8/tLYvPGjcM2BnatvZeHoMK7k7+lY7plx/iIAx3Vxz8a9QssGFGwNx6UMjaOrx4ppkEXh+ExkRF8Y3DVFP0M6WQKDqGGAbBNaG2kATB2FSErxkfOp3Z08DC3HQroAmNEVe3n499VDdGnEgDvrI5074+degTAe1x2xxQNxoLZCjPfahyF+PZU9NsI0QqyY3JP/AFqyMQXbtjNdQhTwBtTHfIJNK3ZVRoFnx25oRhvt8xREoJzmoyozn3UowKy71DMu29FkDehp9wSKIGgF7YyNgDc96sun9Jh9rCLhAwYZZT65qC3IDAHerIS4GoZ1Agg+tUiyEooj6v02B7MvBEFCE7LWNSHW8sTAZx5c8qc74r0lYQ1mAfwvDz6EisLfwtDfMpCg55PBBqieznyRVDp43E1tGwAMYGkA/DIq/RMdPjsSoUEiQN/uI2z8tqi6bZs/Tf7wkwVyI0GeCc/oaZcXWbmUgYTOAD6DalyPZfxY/VhPQ5ms+s2Um6vHcBWB7b4I/OvS7kBWYHscV51ZRi66j0yQbmaYI59SpG/0Nei3MbsWIHehji3dA86SuD97KqQj2jfGopTttTJiyyuG/eqS2ie4fC7j3UvCV0cvJdgzIx4puhsHNaWHo2pfMhrknQmHGT86v+M0b5YsyjRsKHlyDuDWmuejMi50tVHeW7wsQQcUssEo7MppleTn1rulsDCmpYojNIFUZ99Xtp0VnQE6s02Px55NoWWWMOzMTQahwfpSrVy9BlHCk/KlVfxZoyyx9FT8amtoy5oN5gOSKJsrkKpxjJrlsNUGtBpXsaHe3aVGVlyrAgj1BqVLsHAPrVisYYHA2pk7AeI9W6ZN0fqxgcHSDrjb95e1bzw1ei6sEOd12qXx30f7b08vEuZ4SZI8cn1FY/wlfmC69gxOhuKM1cSnjy4zPRg2ncU1p8HY/CoFbUMj0pyDU3Fc56YyWTzZHOKFbLEnG3arBoBtq3PpUZgCjOnAHFYWwKNSz+tOkjxsN96kJ0MDkbU/TkB+w5rGApIgTQ8y4o6d1U4BGDVZeXCRrlyAMfWhVmbpWyLYhiTVfe30ER0s244Aquvur6yUh8o7tQ0MLTHUVOO5qqh7ZzyzXqIWepR5+7BJ7VoehSfaIfaSKEO6qTyc47VnYYLVZR7SVEGdyTg1bC4twqfZ5eCOPdR0hUpS7Zq2fV06NiwBGpF+Of8AqaznivpyvAk67jJ3HpTh1KQ6ASSFGAB2/wCzWjihj6h032DDygjB7gbUYytgnBxWym6LHr8M3VtHnKOs2QOdmHNVd/E0MR9qQW0gg53wa9I8L9FjtYrm2cAxzRYDatufT1rzvr4EvVVtguVgUrkdwWJGfrRyx6Y3iZNuIb4Uf/HdLVj/APNDAH/6kZ/lXprsVrzDo8Jj8RWgU4SOVdO9el+0U5z60/jvbI/5BW4tf9KjqS/fnH7W9W3hm2BjLkCqi9YtI5I3HFXvhmUC1CE4NUc0slnHOMvj0aJEAFOKA9q4hyKfmrXZxoHliUg5FZXxJaoIi6rgjmtfINqyXimXSvswd2ot/V2UxXyK3w5YiSbURmttBAiKNhWW8KyAagcZzitchyKMJfxpIjnv5XZ32ankD6UqfmlWtgs8UZy25NOSZlGRkV0R5xkbVIYMrnFedR6+hkd25dcnYGtp0+UPbq3urByxvHIDggfCtJ0i7zbqOCOaybTBKOtB3VUBGR2rzjr/AE2PpXU4epRJ/hZJAJlUfgJ7/A16Ddz6kNVN5bx3dtLbzKGSRdJBql2InWxls+VA7dvhRUZ3H6Vnui3DW1o1tesFls2MTk9wN1PzBoh/E9ouVWNmwcauM1Hjs9OOZcUaH2gxutQzTDQQSu3zrMyeKLUE/wCYtDXHie1/ZLNn3UOMg/LD2y+kkBJO29R/aQFKnvVCnXYpXAAO9WDK0mGUkgilaY6mn0D3vVFiOk87kb1m72a5vZTgkJ29BV31CyXOdt/dVVceUBE4xinjSIzi599Alraq8unGs92PA/WrK/6TfNYLJCXK91XbI9cUR02yjijEk3tDIcFAh8o/U0fOZ5cajJgcajinc9i/EmqRnrawZSTLHoRjkRk5I+Jo6GID8IH0o77K7bMducY2p4tsYAG3rSSlZSGNRVIGVG5AxWs8Ky74Y4wwAPJ322qhlVVHarrw43spITwS+Dn0P/itDsGVfU9EEKrGHjGFC/Dtgf1ryTr8bQ9buMjSWIYe8YxXr10wNmTsV0g1i+sdDPUrqN4V0yhSMN3Gf510ZlcdHF4k+M22Z7w5bm46rbsQcRsHJ9cVudWWqi8LqosGnWFoy/BbkijZLgqcd6SC4LZvJyrLKo9IkuiC8p9TtRfTJvYKMcVSNOWyD60+O99jgHcUs7l0DDKMXUjf2F17Uc8Cjs1j+mdZhRwGbY1oYb+GRQUYVfx23GmcPlpQncegyQ7VjfFDKZVGd871f33VIoVILqD8aw/V78zSlm4HFWnJKNCYFJuybo9z9nnJzgFua3NhdrMowd8b15Tb3vsnAbitX0TrMMcgDPpyMb1ywnKMkvR35oQljv2bgmlQUN9FIgKuDmlXfxZ4Tyxvs8uA3GBzVlDbAx5I4G3vquRsSAmj4J8d9q8y6PdYNdQA8ilCvsz5aP0ibPupjxaQRjNFbNeqImcsN6ZTgMtgU4xkd6KEM/4i6S10y3MBPtCAsig/i/dP9PnVNNamGHVJ90uN9e1bYjVsaDvrCC8VftCa1U5xmhJ0dOBctGETpiXrj2CSvk4L40p+dVstvLFcPA6GN12ChckmvSGY2MehY0KDgDZT8qpLuWWaRnCqGP7QXfHxrLIkWlg5PRnrXp9yXCsyqcZOWre9AhRS1uze0CqCjEc5qg6dYNLcAyjyg5I9RWtsbYQSpMw0s2xHoKSUnLstGCjpFP1qAoGUDcGsvJHl88Ec1ueuQ5bOMZX61lJYwJWztU7pj/2RJ01W0BWyR2xzVlHCDyxqrhZo3BQ7irqEiaLIAzijdhSQliXgVx1APG1SmPQMneoJXwvwoBegObJcgb96sbKUiRMEjG+fQ1WoSZskHFE2p0zHJwvAaniQmz0cXS3NjGSuWwCp5wMDUPlimrlJ0lOrKvg/7hn/AMVTW11ssLnAQHDHbAyM4OeNqurLRMucs2W42wRniupOzz39XZWxWn2EXFuPwLM+n4ZJoK4wGq86yDHcyZ7hW/Lf+VZ+4kDMQMUJEE9keA2fdQ0gLEY4oqIeU53zXVgLEAVXDDlKjSdKwFEYOME+tHxXtzCuFdsUZD05mYHn5UXJ4bvWjLpH8q6p+MokecWUzTs51sTknvUNwBKoBPNQ3gltpzFIhXScHIxvSWQEgsa5JwcHTKRnY6KAR8DJHelOjMMNjPY43FTQETSMBjJPerCPp0kxVUGtzwF3roxYXKIssqTplJbdXu7UmMnOk4yaVXc/g3qQQyqI3ZjkorbilTuD9SJtYnviindDnanwM4cDsalK1xR5xtXks9EsbQ+Uk+tNuZFBPFOjGmMemN6r7skNzWfQvsKsgHZieKJkjwKGtDoXFTzy4Q4xTRBICbZjikhAcA8NTc70nUsu34huK0laGxT4STYp4M7YyO1VVzbSGTyRhd+T/SrFJ33Ge9OSNnbWzH6VHs9RJC6bZpEuWGSO/vo6VScgtnNdDLDFjbjO9Vov9d/HCCPOSNqLMkEX8bS2QYruh59xrIXS6ZSTW8LLL0+SI7Mmd/UVh+pYEpFJICA2JxiiLC+MUgVvwnvjiuWiAo5btQlwye0AQ/GigmlLZTVyDQcxyDzUPTbosphlPHBp1zIQDpGcnGfSijNkKOFkwD3o22kCzJJvnVtkd/Q+6qpmyM8b9uaKd2ECyA532ycbdqeJz5GaGRykrOMpqUYI4BOPy3q96XdN7VYyxGMEYHJwM/Csj7QPboW85Yb7nOdu9WnSZGjm1F9lA3HoBj+lWTOVrRb+PLuRI7J7Z9MsrMMKeQKqPCt0epXT2d6hfOMHG4ztsfWqTxl1aW9vrSOA5khA0Kpzg1tfB/TzEGupYwjudRA7ZrP7SNShDYJLZvZ3UtvKctG2M/vDsfpUsS5lAFXviS2VrcXy7GIYkP8At9flVLbYBDZBz3BrswfXKjgyW8bo1HQ7dSdTDgVeg7Vn+lXIjx+6eauxIpAIYYqvkJ87Zx4JrjvszfjnpcVxaJeqoEqnQ5H7Q7fSsBGhXynkGvR/E12r2v2dN8nLGsDKumZgdt6Zw/hTkWhO5ugixtg8oz3Fbnw/apFCzhRqO2ayHT3GpNjtWv6ZOY18wOk1d28CSObNPjl2W5FKoGu4VGS9KuRRl+g/Iv2ebEUoU1SjPFMaQHjFNW5EbDO1eVZ7Zet7NlGkDAFVV4gLjHGab/eCgYzQ0txqYnO1a7AuwyL8VKbJx6UFa3AZ2XOKsBpZeaaAsgbinA01tmxSBpwEE66G1Dhj9DUkMpAAzmnsFdSrbqary3sZGicjI4PqKlOPtHb4+X/Vhs8xZT+dV9ipHU0mYE6c4qQPq243oqL2cDZIyTSJWdfNJFjFPEGlJbAZeDWXv1iZnORuas7yZHUNjBPcVnb6OTW2ls880eDJfIrK+7uPZoY0O7ULG+AO5p7Wc0krFTrJ3weaYIJs7xttzTJJITlJu0FRXAiOo0S9yk0erOO3PNV0iaBhzljtpB3pjW8iKGVyG7gUaRny7D02J0nIPfNWapjphbH4cjB3GPWqC3lYDSw3q1M5PSWxnc45orTJydoNsZdVppY+RePUUTcXv2Lpsrk+ZxoXHcn0oHpQLWx2BBarno3Sj1W+Se4/9HacA8M/r8uKaOycmk9j/CXh7C/3n1FfvGGUU9hWutboK4C8elB3dyJMRxDTGmwAoeOQo2RVVGkRnJzds0fU7yGLpF20xBVoHGk98givP/CF891ayLL+ywCn1wMVF4266y2wsom+9lGMDsPWgehzpaW0cSkAjc++nU3yTJOC4tHo9g+V32q1hYlcZNZfo/UEnZYnOH7HPNa+ztyygniuv8jl2cUsCTArqzWUHJOaqbnpvs8uy5HvFbFbZcfhFMubRZIypHNZ5eSpmiuPSMXBGqnGAd6uLEnOCc42qpu2Syu2WYhUJ4HNF9PvoXkyrZ1HYUkc7jcWNkipbLsWysaVEQ7oGJ5pU3yv9kvjivR4/Bde0BNTEF4sk4qtswUIxwRuKtlwYgB6V5SPWeiu1FZQCds4ogMzDYVJLaBhkA0kiK7EUeJr0RQ6kuNXY1bRvt2oNYsnip0BHJ2puIsnY9zk1xc12kBRFHUPfW3t48ptKv4T6+6iPnThitQU2naKSKU6hkbjYg+tTXM3kPnwRyM1PedPkmmWSzQtOxx7Mftk+nvqqvH1xsoDCRSQUZcEH3ipuNHXHJyRwXZkcqnmJPAFPcW9uuq9kAY8KCM1U2VuDfB3YsV9/FXHsbRJA7QREkbllzn68ViuNJvYHBd29vre3SSR2B0jGcUHJDdTnXcO0aHfSDg1ZXXU4LYEwxpEfdVHe9WkmY+z3952oJNnS3jgh+iGBQQBqJ2zzTWkyCCaFjMkxBYlvlRSwOBqYYHvrUc8p8iNVycbZo8r/wALYb/5goWNDGCWOSaOdisEcSjLMBsO5okWWHRLeS4MVvD+N29Pwj1rYMY7W3SxtcBI/wAbD9pqr+lWv902IQgfa5hlz+4PSiF8oq8I0jmyStkhOBVV1vrMPS7dixBlIwq++mdZ6xF0+JtwX9K88v7ya+uTNMxJPAPYUWxUh011Jc3L3M76pHO/uoqC8KY3OaqyeKcrkcmlCa3pvVCjjUx24Nek+HvGVksJi6rMsWjZJjnDD0OO/vrxBLjAyDjFde+cRMgb8QxRUqFlBNH0ZaeMfDd1pWHrdgXJ0hGnCsT8DvVyHjlj1xurKeGU5Br5Z6bKy31qOT7VdvfkV6BY9Zu+i9YBs5CkZ/HCT5JPXbgfEUyyCyx60aLx1iG6LjA2BrP9M6kI5k3ojxl1P7eY5lQrHIARnfHurLLKynIO/NSnkbexliXFI9Ys+pyugxpxj0pVheldcvYo9K+zbHdlzSqLlP0yDwzvoBgXb4USjEHYnFdSLArriOJWeVtEa7k03E62w1QWUd666j0rN21/L1bqDfZ5XtrGDdmB3Y+lXq3xlIjgj0oP2m5NOlQrJhnOy/lUixSOcKjH5VPHdW1pHmRw8hGTVde+JAAUhYKPdRBQcLWQDz6UHvNRTSW1uMzTfJazdz1qVs6WJPrmqqe6lmJLud/fWDRo73xDbw5W3iZyO7Gqa567eyjZxGPcKrHJ32yKgcmsFJG7/s7Mt31iXqd9O5trBNQDH8UrAhR8hk/Sq/xI7x9YuZLmNlLyFm9cHcGiv7M5TMOqdPYbSKk0Z/3DKkfQg0T4ttjc3Vww30eQf8ox/SnkrijRdSM7HEFZZIsMG3znmiNLy+U4H9az1p1L7DePBcZa3c5wOUPqP0rRxSoUDKwdCPK68GoyjRdSBk6MLh8Ehd+QM0ceiWcChmRQf95yadHdAPkgA9qH6jdsd2Or35oJpIftgxVEGEGCODj6UPK+G524xTJZWVd+BxmhJJHKkjffnvWSDJhLSAALnc9q0/hzpojUdSvVzgfcqRz76oOkdOaeCW9mBMajESH9t+AfgDWyikeWKFG/9tANhyarCHtnNkn6RMGZ3aST8ROTVX17rUfToioI9qRgD0pdd6vF0u1JLAzEeRa89urqS7naaY6idwD2p2ySQ+9u5LyYySEkZ2GeKH2Fc71zNAYdn1rhrgNLPpQMImo3Y5A9/FObj3VEvmkz6UUAsulzCC/guHQMI3DEVobu8DXXt1GpWOpcelZy1Xv60arnToYnFKMa2x6vZT2zW13nQeNQ4+dBz9MdXLWh9tEeNJGfmKoNZXjOfjtU8F5LDurkem9Z/bsyVdGj6bCVyJFKn0IwaVV1v1yZB5skds70qTgGy/wFUltgBWQ67fyXdwbaFiEzvitB1+79hbBF5f8AlWYii0Aufxv3pkhSxs2js7NYkUBeWb9409upMi+Sq1mLHBFNztzRMESXcjkkvnNQM5qMk5Ncz61g0dLb/wBK4d9zSHupZ7CsY4T6fOp7SwlvpRFCOfxN2FE9L6Y96xYsEhB8zdz8KvAYrSL7PaLpUcnufnRUbA5UH+HBB0fqFkkRBHtVWRj31bH+dWHXITHd3AP77Z+tZeWRlR3B8yDUPiNxWz6qVu4YrxRtcRrLj01KDVK0InuzyDxJbfZ+rkY8rDUKn6VcmB9Bb7t+c9j61b+KunPd3ELQ6da7b7ZrPCN4JDFKMOvO+alLao6cT/ZoJVfGV+RoWV5CfMmc/Gpenz+3QIx8yj60VxjGD8qjbRbgirK6Tlo3J99HdD6c3V+oCF/urWJTJcOBuqD3+pOAPjUygOeB860/SrdLTpEShQHvHM0hHdFJVB9dR+lNC5SoTJUI2uwaSNdcSxRiKFc6Ixwo7fzpvVOpQ9Js/ayEFzsi92NT9TureytxNMThSc4HurznqvUZup3bTynbhE7KK6OjjWyO+vJr+4ae4bLE8elQKd6bzTlUtilHEM0sE8VIEABz2ruMcUDEWN65p2qUgZ2pp45rGIpDpUmlbRnQWPyrkoLsifvGiwmkqBwKb0AnhXy7VNk52+lRxDbY8VJj1xilCIZrueBjYUgPlSNCgiUknAzSrqKWYBRkmlWo1n//2Q==" id="196" name="Google Shape;196;p16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2.gstatic.com/images?q=tbn:ANd9GcSyStjQRxj4-5ygXcW-KhSHDqc2A33ahD8J3pWN6Dl_fIg_84Hf9A" id="197" name="Google Shape;197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43762" y="4507925"/>
            <a:ext cx="200025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7"/>
          <p:cNvSpPr txBox="1"/>
          <p:nvPr>
            <p:ph idx="1" type="body"/>
          </p:nvPr>
        </p:nvSpPr>
        <p:spPr>
          <a:xfrm>
            <a:off x="457200" y="1412875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755"/>
              <a:buFont typeface="Noto Sans Symbols"/>
              <a:buNone/>
            </a:pPr>
            <a:r>
              <a:rPr b="1" lang="en-US" sz="2700">
                <a:latin typeface="Times New Roman"/>
                <a:ea typeface="Times New Roman"/>
                <a:cs typeface="Times New Roman"/>
                <a:sym typeface="Times New Roman"/>
              </a:rPr>
              <a:t>Eyebrows</a:t>
            </a:r>
            <a:endParaRPr b="1" i="0" sz="27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9F9F9"/>
              </a:buClr>
              <a:buSzPts val="1755"/>
              <a:buFont typeface="Noto Sans Symbols"/>
              <a:buNone/>
            </a:pP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Raised eyebrows</a:t>
            </a:r>
            <a:endParaRPr b="0" i="0" sz="27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9F9F9"/>
              </a:buClr>
              <a:buSzPts val="1755"/>
              <a:buFont typeface="Noto Sans Symbols"/>
              <a:buNone/>
            </a:pPr>
            <a:r>
              <a:rPr b="0" i="0" lang="en-US" sz="27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 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Surprise, the more surprised a person is, the higher the eyebrows are raised, partly due to the wider opening of the eyes</a:t>
            </a:r>
            <a:r>
              <a:rPr b="0" i="0" lang="en-US" sz="27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9F9F9"/>
              </a:buClr>
              <a:buSzPts val="1755"/>
              <a:buFont typeface="Noto Sans Symbols"/>
              <a:buNone/>
            </a:pPr>
            <a:r>
              <a:rPr b="0" i="0" lang="en-US" sz="27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Attracting attention, when someone asks a question with raised eyebrows, they want to be answered</a:t>
            </a:r>
            <a:r>
              <a:rPr b="0" i="0" lang="en-US" sz="27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9F9F9"/>
              </a:buClr>
              <a:buSzPts val="1755"/>
              <a:buFont typeface="Noto Sans Symbols"/>
              <a:buNone/>
            </a:pPr>
            <a:r>
              <a:rPr b="0" i="0" lang="en-US" sz="27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It can indicate openness, even submissiveness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9F9F9"/>
              </a:buClr>
              <a:buSzPts val="1755"/>
              <a:buFont typeface="Noto Sans Symbols"/>
              <a:buNone/>
            </a:pPr>
            <a:r>
              <a:rPr b="0" i="0" lang="en-US" sz="27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700">
                <a:latin typeface="Times New Roman"/>
                <a:ea typeface="Times New Roman"/>
                <a:cs typeface="Times New Roman"/>
                <a:sym typeface="Times New Roman"/>
              </a:rPr>
              <a:t>Raising one eyebrow: a rare gesture, usually means: "are you sure of what you are saying"</a:t>
            </a:r>
            <a:r>
              <a:rPr b="0" i="0" lang="en-US" sz="27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endParaRPr/>
          </a:p>
        </p:txBody>
      </p:sp>
      <p:sp>
        <p:nvSpPr>
          <p:cNvPr descr="data:image/jpeg;base64,/9j/4AAQSkZJRgABAQAAAQABAAD/2wCEAAkGBhQRERUUEhQVFRUWFxwXFBgYGBQYGBgWFxYcGBYXGBcXHCYeFxwkGhYVHy8gIycpLCwsFR4xNTAqNSYrLCkBCQoKDgwOGg8PGi4kHyQsKSwsLCwpLCwpLCwsLCksKSwpKiwsLCwsLCwsLCwsLywsLCwsLCwpKSwsLCwsLCwsLP/AABEIAMIBAwMBIgACEQEDEQH/xAAcAAABBQEBAQAAAAAAAAAAAAAFAAEDBAYCBwj/xABDEAACAQIDBQUGAwYEBgIDAAABAhEAAwQSIQUGMUFREyJhcYEykaGxwfBCctEHFCNiguEzUpLCFiRDorLxFdJTY3P/xAAZAQACAwEAAAAAAAAAAAAAAAAAAQIDBAX/xAAtEQACAgEDAgUDBAMBAAAAAAAAAQIRAxIhMQRBEyJRYfAycZEUI0KhYrHBM//aAAwDAQACEQMRAD8Ar1Jaw7MYVWYngACflW43Z3aFnGXEvJnyrNpiJUiePSeHxrWbR2jawyZ7hCjgIGpPQAVhjhtW3R3MnW6ZaYKzyfaOwb2HVWuplD8NRPkQOFD6O707yHF3BlEIvsjmZ4k0CqqVXsa8Tm4pz5FSpUqiWiFPSpUAKaemp6AFSpU0UAKlSp6AGmnNNT0AKlTU9ACAru5aKmGBB6ER8DWm/Z9btHEHPBcLNsHrzPnH1rZbzburi7caC4uqN9D4Gro4tUdSMWXq1jyaGtvUwGA3NxN5QyoAp1BZgJHWONGdnfs3cn+PcAXompPqRA91bfZ9tltIrxmCgNHCQOVZrb+PxtxntYeyyoNM+gLDqpJgCrvCjFW9zEuqy5JOMWl7mB2ph1t3riI2ZVYgHqBVSrmP2Vdsn+LbZPEjQ+vA1UrI+TrwdxW9jUqVKgmKmp6VADTSpUqBDUppUqAGpU9NQB7zUGJwSXI7RFeDIzAGD61gsd+0i6ZFpFXxPeP6VRwOKxuNuQtx4B7zTlVR1MfKtrzReyVnCj0WRLVJ0bvbOzMMLTNdtLlUSSFEgeEa15ttzZC2iHtNnsv7DdP5W6EV6cuLS/buohz5VKMeRbLrrz8a8owt64A9tQXUyWXUju/i8I61XmrY0dFq3t8dmUqeiFzZRYr2K3XzJmgpHhIjiPGok2TeKlhbcgGCYOhBgj31mpnTU4+pUpUQO7+IkL2TyRIGnAcTx8RUD7OuKHJRhkID6eyTwBophri+5XpClSFImKlSpUAKkKVcXroUEnkCfdTFwdMY4mBVK9tqypjOCf5SD8ZisztXavarPamSdEUd1RH4m/Ew/WguQg68Z99XRxXyc/L1ml1FG1feqyDEOY4nLA+JpDeyxwlv9P8AescH+z99KrI2U6VPwkZ/1uQ9e3K3hsfvlol8sEjvd3iCBx8a9lw+KS4oZGVgdQVIII8xXyPYxxBHDumR7+fhpWqwW/F1Lpe0exLCGyCARObh5k+lWQ8iM+abzyTZ9IXbwUSxAHUkD51Vw+2rNx8iXUZuMAzXgtnet7zRfeSTpLEwOUz7q3+w0sYJFxNy4ty4y/w7aGYkc/GPdS8Z3VE/0sdFp2/RI0++G0+xRM1pblpyVuA8eEiPHj7q862tgFQh7TZrTeweYPNG6MPjW03q2kl7AAs6B2ysFVp1nh14TWO2Xs27cR3tgMqFcyHXNmOmnMVVldy2NnSLRC3tvXswZTVosRurca64/hW++EVQWylymbKuhPDrVO5u8y21d7ltA0EA5pgmJkCDHQGaq0M2LNB9wTSo8d0mzlO1tkqmdozmFMRplnWeVV727N1ReJyxYgtE6hhPd06GdaNDBZoPuCKVPTVEtGpUqVACpUqVAUHNv7rXMIAXZWVjAKk8fI1Lu5sjE31YWWKWzo5JIUnppqT5U+3tkYpGtrfJcTlRpzCSeHUHzrb7Q2VdXDph8LCaQzkxAA14akk1fGFtunsc/JncYJWm337Gdxe6+JwthymIGQAl1ErPWD1oNuniuyuvcKlwttpA8SBr986IbW3Vxdq0x7TtLfFwGblzynj6VS3Wtse2CqDKqCSyqBLg8T1iovaS2ocXeKTbT+2xpWxBuPl7K5b0toAAujWznKakcVK61VxQe5ZvBkbNmfKCbahCxzaOG104jWusbtJ7lzDzaIIxLQJWWy6D3cJ8Kh2faZ8PetlSD2tydbcliPZGYchzFTbszpaUmSWHuB+07Isr2rVtASh4ke0J0Bjiae/fLrcs9lcL4g3CCco1QgKCJ0ChQJqwmIufwAFSJVlh1llt2zmzacARNUcbvR2V1SyK7rbyyryss0sdBxIAo2XccU5PZf36cGbw+w7rozqFhZLd5QRl492Zqa1uzfYkBBIjiyiSVzADXUxrFWb227JtXEW26tcYsSGXWTKqdJyjpVpd70zFjaMh+0t94aHs8ne01FVJR9TY55uy+fkDPsK8EzlIXJnmR7Mx755UrmwrymCsEW+14j2Ovn4UWO9wNrsmtyuVF4j8LS/oYFdX970uMS9k622tnK0d1mBEEjThRUPUFPN3iB8HsR7ts3AUCyVlmCyQJIFeebx7VL3Cinuqcv5iOJ8q9QO8KLh3s20uKDmK/wAQfiWIbTUTXi10HM2nAkR01qzHFGfqck0qa7jXXj5eVcPiYjL0jyiZ9daK2d3rz8EPjOlWl3MukTkM9ORq7VE52iTM6Lh+vrTODwHH4f8Aqt7hdwnuW1KjUnidKku/s2YKuoBk5vEeFLxES8JmCsoef0qdrXP7/tWzbcEgGGHl0/Wge0tjNZ4gRMHp5ikppg8ckrAbXAOo8ec1sNxt5sOtwWscX7JtFuKdUP8APpLL4jUeI4Za/b04RQ91PT5VJxT5FGco8M963l2ThbVtHw13PnOgDK4y9ZHDl7673Wu3ltt2JQZ7yJLSdSrculeebgs12zeSZNgB459mxgkeCtH+uvRt17bdksOqziBkBVmzXBbMAkHQQTVFVM6WpSwc39wtbN0XgLvZB3dntz2hyui5Ce7xBXUTVEWicG4DLkJKlwt5gchzFsuoQk6TTYbEXbt/CjtLZdUedCQi6jvmdTHlyqXZOznbDNbYJC3LiCVuaEDvFirAAacxT54Kvppv2/6SDDX1Y30ZA11LK8HGUMVCkNwY6ajxrq926P2WS1/zF26G9o8VEvmPBYMj3Vxbus4wwF1Wzuhtg22hTZGVj7XvHOqO2NuXbDoshmRXgvbZSvaHoxObQQKdpKwjGUnW1g3B7t57ly210I1snNKsRlXixYaAedNZ3blQ7XFVDb7QtlYwM+QCBqZNdnepj2ma1abtSC85hOUADgeGkx1qGzvG6gKURlFvsyrAwVDZxOvEGq/Ka/3vlF21uVcYkZ17t0W20PAqDn8u8unjVEbut2KXcwhrvZxGoBOUP5SCKmtb3XlfOMs52c6aHMuUgieEAe6oxvPd7MW+5kXLAy80fOGnjM0eQF4/sD8dhOzuOkzkYrPWDE01Ebu8WYlmw+HJJkk29STxPGmqNIvUppbo3WOxBTA2TifbzWyZ4yHB18cvGq37QMReCW+yzZDOcrPHTKDHKsZtzeG7imBuEAD2VHAfrRTZO/t6ygRlFwDRSSQQOk86u8RO0c5dLONTpN29vuaHchrq4e418tk4pnngB3jryrP7t5ct4kLkLpBL5BmViyrwMzpVfbe+d7Erk0RDxC8/M1RwG1xbtNae2LiswcSSIYCOXEeFRc1sl2LY4J1KTW7a2Qd2fh74vPiMiuSnaKuYwousR08DwojcxVxEvMQiKz3c3eaS2ULoQukEfGs/ht7ntxlRdFtrxPC3OnrNNf3oL2mttb9os0h3GrmdQNDHjQpJLZkXhnJ7oLW7F7D5LjICuHshdGIzdrOqmOImqe0tgNdxDS62z2YuHOzOSI7xkDlFRXt9LrgqyqVlSF10ykGPGYqDE71XLjFmVcxttbkSNHMzHUUnKJOOPKndDHda4UDK6MSFIUTOV2yq3CIJrtd1WNwILiHRiSA+mT2hESfSmXelwigIgZQiltZK2zmUEcBXd3e+5MqipCsBBYwXILMCT1HCo+Qn++Q3t17q9tqpFpQxOuoYTAB5xJg1L/wk38MG4oa5lyjK8d4T7URoKR3vud+ESLhYvxM5ly8Tw6+tVv8AiO52yXNO4AFWTl0XLMTxijyDXjkeO2P2VnO91AxXOE72YrMSDEcpisBsTY3aYkkmQjExp3jML4RpNbzae8DGxBtW2ZEgMQZKrJA4xWW3VjsixMQZJ5wFg61K0otoz5tTaU/c1+Dw2XmPXX40Yw6+Cnyofssi4AysCp6EH/0aItgGHssRVKQnJFjtI/trVe689fhXS4VubH4UsYUsrmuOqjqTU+SFpA3EjTX9Kx29WKBy2/xOQBz7oOZj8IovtLbC3pFhgfLj7jQp9lBJuHMzke0eIn5elRjs9xvzLYyG0LeViPX9aE4hIOvCiu027+up+5oXiGI48K2x4MMuQ3uJto4XFg8Vuo9lh4XFge5wp9K9h2Li+xwodmRQbjG1NsuRcVImQwjjHA14Rsc5sRaA/wDyL869fw22nS2bYCFZJGZQxUsIYqTwkVVkdSRu6aDlBpeqNDsjYt22bjWrgzm3bOqgn+L3mA14gD1q3dV1t3XZ+6Ll4MFtgg6BWLAuNDE6c6zKby3gZDAHucAP+kIX4cetJt47hUqy2mBZm7yAkF9WjpUFONF7wZG7dB+zsi9bS1dDLksWDdQleLNqUOuvnVXGbEF25h+0K2+2WP4aHR9CA0t/lYGaEtvNfKlc3dKZMsaRlCzHWANa6vb1X2ZCxUlHzp3R3SFiB4Ryo1RBYsqd7Fqxuzbf2bzd5nS3KcTbWWzd7ujlUb7tAIpzsWItloTuKLpgd6eI8qqYXeG7bQquXizAlQWUuIYqTwmnO8d7IqSumUTlGYi2ZQM3MClcSzTmvn5+AnjNzQl22guHvsynMqghUEm4ACZXjxiosPuqsXi7P/CuFO6E1AE5u+w5ch1qiN5b85swzd+GgSO0MtB5a8OlQY3bN28CHIOZg50AllXID7qG4egKGbhs0mztxku2kudq4zKGjKvP1pUGw29mItoqK4CqAB3V4DhSq1SxVuvn5K3j6m9pfPwBzT0xp6zG8VG9hDDFT28Zg4iZ1VtDw5CD76CUqadEJx1Kro1qJgdc+QHN3YLRllRy5+0ffUTrhu/HYQXUIO9IWRmaRx56VmKVS1+xV4H+TD21LWGKDsmTP2pn2svZkkAT0AAPrVs/ufPJ0crmk6aG2OWsz5Vl6VLV7D8HatTNNdbB5X0TNlMZc3HXIFnn7MmszSpUm7Jwhp72KlSpUiw5uEAGeEa+VAdk4Y9rcsHRXhgf5M0sPDQ1oKC2sGf3hYkZgw/7SdBy4e6pRMnUxtJlrE4dbT5sI90FfaChmX1gRWu2Jt43rXGWUd7741jcJhcQl5FLns5iFcIFEzmiJJI114zWu2Rs3Lf7SQeIOkZlie94gxrp5Cm+OTAueCvt/eC7aUdmY6kj78azGAtJibpfEm7cjgoVyPMwK2e3dlrfdV4AamI1+/rWUxmExSXB2TsRJGVWVQo/CYKnNz/WiL7Dku4bu7EwtxJswjrwIEEEciKrNdzKFbVgIY/WqbW7ty4QxDMv/UTiR0cLpP3pVkWCBJ1qMiUaMFvFs82rjT5j6UAvMedb3buALglvQfCs0mzhqImOGvzrRCaoz5IeYh3bUDEWzH4vjGnxr2PYOPw6IO2UFg4glZ7hgsT5ZdPzGvO8FsiGA1GgYeczofCtOtVznbtG/psVwcWatdq4SGDqrEsSrBNAIUAcB/Ny5Vxidp2CbxVrfeWLam1oJnWcvEDh584rMUqjrZo/Tx9WaHaWMwrW7oWM7ZTbITKBkVZHhmOenw+Mw6ogJtlwvtG0dNVzKVjvd0MATOpPCs7TUah+Cqq2acbRwnJVA/ACmtvRsxZoOaZWBrwrP7QuI11zbGVCxKjoOWnKoJpjScrJQxqDtMVMKemqJYPSpqVADmnpqegYqVdJbJIABJOgA1JNT4vAXLRi4jITqAwIkUEbXBXpVptnbg37qByUQESAxMweGgGlGdn/ALOFUzfuZgOSyo9WOtWLFJ9jPPq8Ue5gKepsbbVbjhDKhiFPUA6VBVZpTtWPSpqeaBipClSFIB64wOEAvo0cJ1nmVI4etdCpbDQwNMryK4sNnZKsweDPODANEMDZ78AQFGg+NDm2sFXTjUOF3zs2ie0DKwAkEGTPMdaaRzZbBHHNkfNMU2J2St3UggnXTKQfGGBE1mdq/tDsFsqhmnoCff0q9sfbVwABgQp1WenTwPhTqhXYUGAW0sCT5x8gABUOKtALU93aIIoTtDG6caiyxRKOMUMIOvSspi9mGSy6EGR9a0RYkz0prVkHvMrFQdIiCeck8BPyoi6FJWQ4WwQlsnUk+ekfrV2q9t+0uSskKMq6eUwB41fxOz7lqO0RknUZgRPlNBtxUokFKKP7J3Kv4hA4yqp4FidfEAA6UYwX7NGzfxboy9EBk+p4VNY5PhEZ9Tihs5GIimNGN6tm28PiDbtElQBMmYY8RPuPrQeotU6LoyU4qSGpUjSpEhqVKlQAppUqagDqnrmnFAGn3Ae2MUA47xUi2ejc/WJrebf2GuKtFDow1Ruh/SvMt1bwTF2S3DOB7wQPia9Exu9tu0TpIGkyK1YnHQ1I5HWRmsylDmgtgbLJbRWOZlUAnqQImsrt79/vl0t28lqSOKguPOedH8LvHh7iZxdQDnJAI8xXeB27YvMVtXFZgJIHTr41dJKSqzFByhJy0390eSY/ZV2wYuoydJGh8iNDVSvTd8NqC0US9bD2LgIY/iVhzXxA1rz3amB7J+6c6NrbccGX6HkRWOcNL2O30+d5IpyVFSka5mlNVmkcmlNMTTTQB1mpZ64JppoEy1a2gtq21xxOUaCsxtPAYjFAuELkgZcuWY6QD5UWxuC7VAoMEuARJ4HidPCa4X90wjFLpuSuntXCPDRT0qyG3ByJxuTT2A+D3SvKCXXs9ebCSJ10mjWA2y1q6LVwEo3BpnKQY9NI0qQ7UwV0gIjEnSC1zX0LfSiH/ClsoW7IJzAB19ZPzqbl2ZHQlvFkuMvRQ8y51GlTpeBt241AHP3VWv40RAqgujLYV66FBihWe4QVzMVMwBHPlxHzqW9ekxXSKSwjlrTSonHdmn/ZpYt2sQgu6kjunl2hAj6x4mvU9s7ITE2jbfzU81bkRXkGx74S/aY8A6k+UivbAa1YN00zN1qcJxlEobAwD2LCW7jBisiRMZZ7vHwoXvJtPGB+zwtkkQCbkTx5CdBHjWiLRVP/AOasZwna28xMAZhM9Kva2qzHCT1atNnk+09lYi2S1+24kyWIkEnqw0odNey7wY42cO9xUFzKNVPArPenyE15ftjCW2Xt8NohP8S2eNpj80PI+lY8mPTwzsdN1LyLdV/oEzSmuCaWaqTcdzTTXM0poEdUq5zU9AHdKlV3Z+y2u6zC9evkOdApSSVsKbrbMtMe3vXFVLbTknvsRqNOMfOslvPj71u6ZB7NiTbJ45Z0B8RWxs4RbI7okniTx/tQveTZ7XrUEcDIPQ09XajBklqk3ZndlbVkQ2or0DYuOw+Ct9qG7W+4gLwCDnm+Gvurza1gOyEvx+ArXbtWLBKfvWYK4JBBIy9C3gfhU47PYjfl0y4NZv8A4tHw9rvqXzAwpniup8qzOydlXXVGCC5ba52eRiYzRxMcBHPwqTenZViwydhcLhhJEgwOXeHWim7OJvpatLaVCGNx9SZIQrI4aHkD41J+ae5OP7eFaP72Alzdy7lZxkAGYhM3eyo2VioPEA6U7br3Q6oXtBmMQXEhokKRHEzR8BjbdW7Jbi2jJZ3GW1ebOZULxkxM0sU7f8q0JIdHVWuOznPAVQxXRecSaWlAs8wDb3VutmytaMNk0f2myzlXTU1QxGy7iWkusIRyQp5yvGRy/tWuwdnEWVa2gRw5vXGKuRMDKVErIYEgjrVLaS3LthrHZKBYt27mYMSYyajhqTJPLgaHFEo55XvVGRJpiaK2932a0Li3LZBZVgMZDOYCnTjrrSbdm6FYyndz93N3mFow5URqBUKZp8WHqDMPdC3Enm0esGKW9Oy7dwBvxnSATJgx8Kt7U3WvKhLACMhUgzrcnIV011GtZzb1zEYN2S+DzhplSeqtyP8AerIQb4Of1Eo3a4Zd3b2XaS6GKkkExrGo++P81aja2L7jA8I+HhXmC7xMugb1HvI98+6usXt9m/ETpwnThHP0qbxt8mZZEuA1h9qggqdANQBw/tUFzGSdNaDYFVmWaZozg4ZgqAT98ai4pFkW2T4SyYLGu02ZcxLJbs6MXDFuSqD3mJ6AH1MDnRNNm3LsWrIlm68B1ZjyUcf7kVt9kbBTB2siHMx/xHPFj5clHIVdgxObvsLPkUFp7gjDbrG7iHUEJaWGZiQIVug5nQ+AonvDv6wPZYVoVdDc4lo07s8vHnVPebZ+ZVcELBCsSYXKxiWPIAx7zV21+zu2AO1xIDHgBlA9MxlqMkJQk1FFkMuOajLK7rsZLF7YvXf8S47ebGPdwotu3sNXH7xeuLbso0nXvMV1gDlrQ7ePYwwl7sxcFzSdBBE8AR1oju9uTcxKdozdlbPAkSW8QOQ8TWZJ6qas2TnBY7TpP2N7gtsrjcPeYDJb7yBmI1GXViPw8edeVbOS41wLZku0gAR3hGoM6ERyNabau4otWHuW8SCqiWB0BjlKk68uFAN18SUxKMqlioYwInRDrqY041PI261FOBRhGTxuzo7La4trsrLhnzCSwKsU9ogGCkc5MVwu7+ILsgtnMoBOqgQ3swxMGeUGtLe2u1zsy1hkXs7hOXJAt3wEV1kgHvkkgx7VOltluhGtvk7JFVT+7uHWyJLOpaF9rQg0tCGs8zMnYN/IbhTujQnMnEGIiZnThSxWwr9sqHtkFmyLqplv8uhMHwNFEwNxka0loyuJF0gPbICspCKGzat+lEr21Ge4lw2HAV79wABFzlBAZjOjrqD9aWhE3mlfb5wY2/bZGKMIZTBB5EcRSrRYvY7YxjiEs3stwA6ZDqFCtqWE94HWKVGj0LFnVb8lDZeAV9XPkP1o0scF5aeVBdkYgLIotefKM6jwb04Gq6KMsm5NMkx69moca8m+hoLit4sxyj3Vav7z2ghB1JEVk02oi3PA6qfofEVLSUXQR2tg8z22PA6EePImjabJLSQdAsDnr5UCXaBZZYQOI+lTDfVFSBx6VGnwTtcl7aOyhbRXRw6Ea6Qyt0I6TMEUd2ebiYZGRreZbN1lXvBspcZmmIkEDSsXh9t9p3PP051s1cjD2rWa0Lty2qLpczdldf8A0k8zU47WWSk5QV+osYbt58YR2Z/gqLhUmBlgkL1Oh91XLuY2bFxsoFsWn1uXcoUaAlcuWTzjXWoNk4O9YstkFtkLXc5IaYtqyx4TDQafH2Lr2rVhnXv9iEXLdgELxzRlOh1HhUyptXS4LNy5e7V/4lsvbtZWabhy57mZe6F4xA8qEYnfArcuxbttnbvEFoIFvIAsgRzOo50QUX7dx3dBOJvdkAHdCDb/ABBl1y6H3UDxO70m+xuonZOQynOx1Pdho1mht9iWOMP5fPjOG3hTJZAskdiVYd85SQZYlY1LRxp23qlCOzGeLiq2YwFvNmaVjU+NUtobJ7KB2ttm/Eq5jl0nUxB9DVQgLTjjnIMubBFeoV2zva92y1vKFlgyGdVypEe/WeU0ZtYANYtqQDFteOuuUa61h2BcmfynwPI/fjXom77ZrFo//rWfRQD8q6WCCSORlyamefb0/s/t5GvXLi2VH4oJJJ4KAPaJ6edYht23UB1ZbtomA65hB/yupEo3noeRNbTenFXdo32a1JsWDCAcDrD3D1nl4Cj2DsqLKJ3TbIi4mhlTzEcxxnqBWqfSpwtcmXH1Xnrsee4XY8DUAVrt2d3i7AIBqYk6a+J6+Huq2d21F0q5zBNYGgI5FiNdeg99V9sbLe9CWx7EsOKokcxBnNrx49SKxYujnN+fZG/L1kMa8m7PRtn7KTDpC6sfbbmx+gHIVzc1NY3cffdrhGGxTTc4Wbh/6gH4WPNuh5jx47OK2OGjymOOTxPMCN6LmXC3PEBR5kj+9ed/vbaZyWgQsnUAcAJ5Ctfvtipa3aH5iPHgJ+JrJX7HT/35a1mzxUtmaMOVwdoI4DC9tetLmzC4yiQZPEAgzqpA5H0kQa9L3o2TfvpbsYchLcd9iSBA0VIGp5mPAV4/hbjW3DISrAyCNCCOlHcbvZicQi27lzQTqO6WnhnywDHlzrH4WlM2PO8kot7UFdpbh4qzbYqwuLEsqFgdNZyn2o99Ct2Gbt+6pY9ncEAqOKETLECBxrUfszxd0tdR2JQKCATMNPLnEcaB4DL+/wB8IpZD2y93KMqtILSxCgCeZqiUUqaNccjeqLp0uUENobSf92u2GtMMli0AxKQNQGIIPeViBEdKbBX2/ekJtOM+ECIItkwEjPDHKV7p0ND9qYW7cuoiJcFteysQWSWYAspIByyQSRrHjRp9pNcuoy4dwypiEQMUIygBROYgAKeIPXSaOWJqlt3sfZivae4BZLg3EuNmGHWECHvKM2UQSCCNNK5t7SuJhe/bJU2rvfLW82d2YBwuaSCGIMVQ2hffPiXNtgpsJahezK2y8QoyGMshojrS2j3sP2JS4LmHtL2g7O0YgzJuTmA7w0FNOuBabab9izZ36W0q27dt8qKqj+Jl4KATAUxJk8aeg1vdDFMARaJB4ENb/wDtSpKeQteHA3vX5Bt+84XuRPH/ANUU3d22LsKeI0IobVPejCNgcUMggMoZejECLg8w0nyIpQi2myPU6YSXuXt9d3Cv8awuYcWQcfMdfKsS+K7QRIWOfMEVs9k769oQrdefKg/7Q9n20e3dRlzPIYDnH4o68pqSXqZZcWUtm4hr/cLQBx5cKq7Ywii4Fttm018+lUFuloC6EkBQPaJOgArWbO2Clk5iSzcieXiKbqJLHB5Nkd7H2V2KyxliNfDwrTDeJotzbtlreSHg5otmVB1gDyoC+M11Bg8/GrN3aEiBbReHAEngBxY6ExOnWksc2zRLPgikuQym9d0IyQuVldTx/wCoxYt5iSK6vb2ktbfslzWysHNcIOVcoGWYEjpWb1P37z5CnA9BE+Q/U1csL7sxz6qP8Ih+7vvfOUkIzIWKlgTxXJwBgwPiTQPae9F8sxNt7hcguEKqO6IErEaVFIDCfvoPvwq3kAHlofEH7+Iq9QSMksjZzYvlh3lKHmCQSJ4aqSDyrm7w18m8uR+/DrUi/EaHxU8PvxFNcGnlofFTwP34VMqsrWDDa+TeXI/fhR98Y/8A8YbdqRcYtZBHEDMSxH9E+8Vn7Qg68tD4qeB+/CtZuDhmZ7kxlTNH53Ca+5D/AK6vwNJ7leT2Bu6WysZhbD5RbZSOanPHOBwbTrWk2Eoe3oABzA0HjoK0qICDGjcx0PM0H2ZhOyvug4EZh5zBrS52tjLLHpdojxG6lkk3O9baO8ysRP5lMq3qKzuMxKkG2HGVtCq63LkTCmACBOpAkmelbTeCewMdKqbCwCWrFpgveCwT+KCZMtx4mnCdK2QePW6MM/7O7t5hcM2QsFQNHkagj/Ly8fKtrszEMyw/+Iuj+J/zDwPzmj/EUI3gRbVl7w0ZF0I5k6KpHOSQKjLJr5NEMagqR57trE9piLjcpyz0VdNPM6+oqoR6dPAdfP8A99KZBprr18W+/vWkw6+bfQec/elYpO3ZoRA1sHgPLhw5k1W7RiSFQmOZ7q+8iT6Crwjn5ny5KB7vh0rpG4k9NfAcAB8PuajQ7JMDnSJaGB4rIgHoeNW9lultnDBsty21pssSJjUToTpwqrnkH8o+gp2aCT/MD79f0pSgpcko5JQ4COB2xaw+UBbhRcQt0E5SSq2yvLSZMxVtd8bbPbZ1YEWriOQqsC9wjvZWMHQag9aCr08Svv4fKoDhQeUHXh1GvyrPLDJfSbodRjl/6Lf1DmB3pt2O2yIbnaMphkRB3QfwpIENlIjpVld7rOe+zI57du/7IhOyycOfeLGNOWtBMPsq05UdoylnUHMFgIRLNM8iIA5yKbDbGl7qMxXs5GbLKyJjMZ0B0AiTr4VneuJtisM90zT7A31s2MPbtOtwsoMkBY1Ynr401BH2CikqWvSpKmLQIkGDBzaiRT1G5CeLC3bKGGuhbtrNwN1Af9YrbbybCt4u0UuDxVhxVuo+9a8x2piYiPwsseecV6rh8dnXUcuPjXU6SFY9zmdfl1Zdux4/tncK/baUZW8Qcpodd3cxNwjtGGmglpgeleqbwYkW7bN10UdSfv4Vlw4AlvWrZdPBGZZpArAbFTCr2pOe5IRCdACxjujrEmfCimMuhUJOg/vQHE7SN7EWwPYVhlHXXUmi+LZWBDezEGZjoZ8KwZIXNJHSw5VDDJvuPbUOI9fcJ+dd2bkjx4HwP4j8YoVhMO1gjIc9o+zrMTpAP04VexNzKysNA4E+cf2HurRRzrLfh7/ADgPX9Kdj1/MfoPd86a206nzPyUUp5nXmfPkKBWcXBOnP/cf0/WrNu58O6fL7n4VANPTU/mPD786SnKdeHA+Z1+nwFMRYGh15aHyPA/fhTNpM8tD+U/fyp5015d0/Q/D/ALajc8J5d1vofv8Ay0xEVvRteWjeXX78K1u4d/LeuKeYX4TrWTQ668u6fofv/LWi3NP/ADUHmhHqpBHwkelTx8ikeiX7YMHnQba2CD5QOJuLrzy2znYeRIgjmJo1lCgn51VW0SyMNQBrr14/Or4uijLxQO2thcoPZ93wk5SOhXh6jWiuDtA2wOWX51DjV1pbHud2DyP1p26FjSTJFv5NG5c6y/7QNoyluyp9ts7flTh8TP8ATWrxuHnUeteY7w4vtcTcIOiwgP8AKnTzaT7qhJrTZeuSh0geCj6/f0pivIagcP5m/Th8OtPHvI9y/f3rSLQNOJ0Xy5n5/HpWcmQ3kB06HiOJY9D0++ddKsDUgxqx6np8/jXdscx5L58z9+HSuOJ0OiEerf2gfCgBrFk6seLA+kTpUznQ/lH0FIH5sPhTNwH5fkT+lMQ5OreYP37675/1Vw2k/lH0qH96BYj+afcJoAnR9P6TXF7HFEOUlZ4wSJERrHH161X7bUeQn8pOvyiqmOvzpyEgehqMkmtycJNO0X7W07hAi5c/1ty9aVBVvEaU9YvCOzHq40rRximlekuD7pb36V6hsSybqqc4yxwjvGeRPT+1eTXboMAawZ66HTX41trG2jbwoCGHudxfCfab0HzrrYYKUd+xwsr3JdtOL9+E/wAO1Kj+ZvxH6ehrL7yYnsxknvHl0HU0d2htK3g7A1BeO6vMnqfCvPcXimuOXcyW+vD3U801FUuRY43uyfZz/wAVD/MD68/pWlw6cfHj06/fnWY2Uf4ieJ+PCtUUIHT15nl41iXNmhvah/3WNbZykySPwkHQacj4jrzrjEnOhUjK0CB5cx1EipVLDTynwA6/DSK4xDh5B4nhyiOh5VYiljbPuSuvI6/01aPjy7x8zwHx+Jobs+533HU8eHODpyOnCiCvOp4TJ9OApDE2mh/M3nyH31NJxpHQZj+Y8Pp8aYHrr+JvHoPX60yt1/MfHoPj/wB1AEyNprpPdPgRw+/A00zx56HwI4H5e41AlzvEH8Wvr9/M1I7T/V/5D7B9aYjlTqJ0nunwI4H5e40c3WvZcXaJ5kqfODH34UAbX1/8h+unvNW8Hicr236MCfNTr7x86lHkTPX8Ye556e+pLagcKqXmlkXwzfQfWrc6ff39+lXvgok9ypjTrXGyV7s9dfjXOMarOzkhE/L89afYUOSPb20eww9y4fwqY/MdFHvIrya2sDXzbxPT5/Gtp+0PaH+FYHM529NEHvk+grGaeYHDxP3961TN9jQhwOp8W8ByHy+FcHveE/BR9/DxrpzyPLVvE9J9/wATXPCZMc28AOA+XwFVjHZtNNCdF8FHE/fMmnKwCB0Fc2xJzHTMpgdAJgfKadzofyj50Ad2x/5H4xSUcPIj5/rSQ/8AkD9+6nB4eBI+VMRXx17Kv9P1oZg7mYO54a/HSuNuYrugDiRA9WqXBWYXLyEFvPkPr7qXcl2LgOVCW8D8NB8aDYrGSff8SKm2ntAsxW3rr8q4w2zMoljrpJPj09aTHEgGIHQ09K7jVBgDQR8qeoUXWPgl/j3fJfrRrZCziWB/Coy+Gk6dNaVKuh0/0mPLyY3aF0teuFiSc51JJPHxqA8B986VKsE/qZpj9Jc2af4yfnFa4/h8j8zSpU4kZHE931/2j9TXF0SH8AY+FPSqRBA7An+J/SKKA6eg+YpqVIY54N/TSPBvMfI0qVICO/wP5x/uqxc4N+b/AO1PSpoGR3vxfm+jV0PZf8360qVSjyRZ63hPaH/80+RogeH34UqVaZGZ8sHY3n6/OruG9i3+UfIUqVD4Hj5Z51vi3/O3vBFjw7g4UITivkf91KlVEuTQRLxX831FI8vG4J8eJ1pUqgMkXgvkfrXLcP6f91KlTEPPHzX5Gnu/7j9KelQBlsf/AItv8w+Zoja/wT+f9aVKkiTO9loI4D8XyqDHN8h86elQPuATSpUqpNJ//9k=" id="203" name="Google Shape;203;p17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2.gstatic.com/images?q=tbn:ANd9GcSWTqhVtiYhtp6NWgWs5uXveEkWrDLTPMLcWoQjByaxnzyqvgZ0ng" id="204" name="Google Shape;20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8262" y="692150"/>
            <a:ext cx="3024187" cy="1008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"/>
          <p:cNvSpPr txBox="1"/>
          <p:nvPr>
            <p:ph idx="1" type="body"/>
          </p:nvPr>
        </p:nvSpPr>
        <p:spPr>
          <a:xfrm>
            <a:off x="457200" y="1341437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Eyebrows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Raised middle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Concern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Relief</a:t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Lowered middle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Anger, rage, frustration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High concentration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Oscillation: fast up-down movement, recognition and greeting signal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...</a:t>
            </a:r>
            <a:endParaRPr/>
          </a:p>
        </p:txBody>
      </p:sp>
      <p:pic>
        <p:nvPicPr>
          <p:cNvPr descr="http://t0.gstatic.com/images?q=tbn:ANd9GcSarMfwxQD3wpVI95VeoVhOLATolS-a65494NxbrF1EW_3hahZVow" id="210" name="Google Shape;21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84887" y="765175"/>
            <a:ext cx="1914525" cy="239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"/>
          <p:cNvSpPr txBox="1"/>
          <p:nvPr>
            <p:ph idx="1" type="body"/>
          </p:nvPr>
        </p:nvSpPr>
        <p:spPr>
          <a:xfrm>
            <a:off x="323850" y="2033587"/>
            <a:ext cx="84963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FACIAL EXPRESSION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FACIAL EXPRESSION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second most important aspect of non-verbal communication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!</a:t>
            </a:r>
            <a:endParaRPr/>
          </a:p>
          <a:p>
            <a:pPr indent="-411162" lvl="0" marL="547687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9F9F9"/>
              </a:buClr>
              <a:buSzPts val="910"/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Instrument of emotional state expressions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!</a:t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9F9F9"/>
              </a:buClr>
              <a:buSzPts val="910"/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Of all species, humans have the most facial muscles (43), which allows them to have thousands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different facial expressions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</a:t>
            </a:r>
            <a:endParaRPr/>
          </a:p>
        </p:txBody>
      </p:sp>
      <p:sp>
        <p:nvSpPr>
          <p:cNvPr descr="data:image/jpeg;base64,/9j/4AAQSkZJRgABAQAAAQABAAD/2wCEAAkGBhQSERQUExQVFRUVGBcUFxYVFRcXGBQYFxUVFxQVGBcXHCYeFxojHBQUHy8gIycpLCwsFR4xNTAqNSYsLCkBCQoKDgwOGg8PGiocHyQpKSwpLCwpKSkpKSksLCwpLCkpKSksKSksLCwsKSwsLCkpKSwpLCwpKSwsLCkpLCwsLP/AABEIANQA7QMBIgACEQEDEQH/xAAcAAACAgMBAQAAAAAAAAAAAAAEBQMGAAIHAQj/xABEEAABAgQDBQUFBwIEBAcAAAABAAIDBBEhBRIxBkFRcbETImGBwSMycpGhBxQzQlLR8CThNHOy8VNis8IVFmR0gpKi/8QAGgEAAgMBAQAAAAAAAAAAAAAAAwQBAgUABv/EACoRAAICAQQBAwQCAwEAAAAAAAABAhEDBBIhMTITIkEzUWFxI/AUQqEF/9oADAMBAAIRAxEAPwDp+2uKNgSUUudTM0wxzfY05AlfMM48veSOvXiV2T7bMaI7KXa4VoXvHOzT8q2XLJbCzW4105Id1yWUb4QHIQ4mgBKeMw1z9ajyNPAfOiYYdhlKV36fzerNKSANO7XhbTdvS2TP9jQxabj3FWhbNA600rWtPM8ERK7IFp8NbHTd/CrxLyDRuR0OEBSyF6kn8jHowXwVJmyQN6a2IG/h/PBSnZNtCKG4pXp5q4tYOC2MLwUpNlkor4Kdszsx2WJSzwCAIhJ1sTDcPIFddxQexifC7oq3hUqBHhmm/wBCrLig9jE+E9EzjvY7M7UJLIqKbDCmDa7l4xina1LxRpEfZqGJJ1RoC2yq22zmxWcHbwRcGXAGiMAWFqnbXRW7B8ijfAGtEWGrMi7bZa6Afu9qcERgUq0TLXZe9R16+F1KWIrCWe1HJ3RdGHuQPNL+OX6OY/bTJ58Qhn/0zB59rH/dc6m8KNBlB4fRdr2/w/tJ1ppWkFo//cSvVKP/ACw0tFR0/lbfVXnmcZUL49KpwTORf+EuoNeV+NP3+SyalHXI5DwNq+diusRdl25bgA6DkgJzZAGlKGnn4/zkqrUr5JegfwzmRgFoAPhzrrp+/hvUsKMcxAsG2zG5sbnha5VpmtmbmgvoKGt+H+3BAx9nXNFxbXd9f2Rlmi/kXlpckfgXMflDGj3jdxrfjfz6Lof2abcfdSIMQ1gxHih/4ZNGl/wki45FUKJhThWtKk7r81KyWIa0XJvurqOPhVW3J9A9jXDR9SgrFW/s/wBofvkjCiE99o7N/wATaD6ihVjqroFR817Zz5j4hHLjmIiPZThlNA0chQfNM8PZQAAd62tKDnX0SSJFEWejxBSj4sR+8VBeaHgLUVqw5tL2HABJ55VwPaSF8h8tK0udaX3f7JpBYNyhhAFHQWpM0m6JYTUUyGoobUXCCPFAmzZjFuGr1rVIGoyRSyfDW+1Zz9CneJD2T/hPRJ5Ae0bz9CnGIfhP+E9EeHiIZ/qIq7GqRrV41ila1BSNCzzKt8q9AXtFNEWagL0BbUWzWqSGzTKsLVIWrMi4jcRUROGD2o5HoonBT4d+IPPorR7KZH7GC7QS1YwdvygfUpc5idYyPaD4R1KXFiFkj7mF08v40BPhKF0smJYtCxCcENKYim5Bt+6L6ml0lnMLaBq4C41r504q4xYVUqnZEIE4uIWLUuGUOPh1Km5pxB5WqdeXBKJqxpUj5kDxofHdVXWZlgK7hv8A7+HikWOSQa2o9KnzV8OTkW1OD22i5fYhHLWR4ZOuR40tSrTpYHSy6nRcN+yMFs8wB1A5sSxN3ANBNjv3+S7ktOJhy4Z8v7My+Ykk3uRyV5lIVAKfuVS9lBpXUW5q9wAs7UP3mpo1ULDZdqPhoOXRsMISGJBUIIuE1CwrIuGUzAEyVoUoCiapQjFAiRHtG8/QptP/AIT/AIT0SmQHtG8/3TXEfwn/AAnoix6Es/miuNK3BULXKVhQUaFEoXoK8C2AVijNgvSsC9qoKswBZVa1WZlJFGPKnw78QcihiVPhp9oPNTHsia9jNsWHtB8I6lBFiYYoO+OQ6lBgKk/Jk4H/ABohyrRzUSWqN4VaGFIEeho0JGPChiIckEixNPSNq9FVcWlMoIPunQ6AHRXeMLFIcXgZmFp4WSrW12MXujTKhsfNmDicqdPa5TTeHgsPldfRa+aZQ9nMMedWvaQd9nCgX0sDVasHaPO5VtkfNGycKrh/OavUKHRUrYu7uX8qr5lSOfzZp6XwN5dyOhPQcBqPgQKoKsYlQQHIhrlC2Atm1+SYjaAug2GpWhQScTMEWAjroGyeR99vP0KZ4j+E/wCE9Erkh7RvP0KZ4mPYv+E9EaPixLP5oq1UXDCWxH92qPln1AS8XzRovonAWFyxY5XBmB6kBUIWwXHNG5WFeV3qGNE3cVxyVkqmw38QefRDXRmGs9oDzV49lMvEGS4l745DqUFmRmJ++OQ6lBkKkvJlcPgjC5ROK2qtCVUYSInKB6mcFC9qGwyBXtSbFgnhF0sxaH3UtkXAWD5OdTLM0w0N1L2gAD8xIA8tV9INFgvnTtP6yFlF+1ZU/pAe2p819GLRw+KZh6j6jPmvYb37aUrfdyV/FlSthpXK51eAV43EpPM/ex/TqsaATiRFckNzqb7j5WU0DakMp2sMt5X+hUsGcArVIMd2wgsFDldXVpVYxvoYlJLyRc5PaCDE0cOPBMGxAdFwmNtJBLiW523tTQjzpQp1hm2sRg7pceZqPoUbZNC/qY30zrss3L5kokRlzrDvtAcaZ2W4iqtcpizYgBBsqrJt4YRwbV9lmkj7RvP0KaYj+E/4T0SLCY9YjOfoUftZMGHJTLxYsgxHDyYSnIO48Gbn4yIQOYHA00U8FtFy+F9oL2jXNzITaQ+0QGge0jdUaJRyceZI04pS4i7OgCKtyUglcXa+4KawJgOCtHIpESg12FsC8MVDtjUQsebDTfmrOSRChYxz1Xog71UZ/bFkM5RUnolc19o7svdb5kgedEL1osI8Ukr6OhteL3oUVhrvaC+49FxSPtrGc6piAA60cNL+Ksv2a4iYk83NFznLEo3OHH3fqiQm7XAvlgtkufg6XifvjkPVCKfFn0eOQ6lL3zNFefEmUwxbgiSI5aBqBmMchMNHOASac2/hMJDWudTgLfVCeSP3G1jlXRaDBUURiqB24ixKCEyhP6v7JhLMnIgqXhvhSnoo3p8JWW9NrltIavbdCTsOrSPA9F6x0Zg9o0PHFuoHiFJM6W4aqk1wd0zlOcMmYZLalsVrj45Xg0+i+j2PqKjQ3XzfGmBDnYbiMwbFaSL3767bs9tbDjQIbnNLe63Ug7v7JrFJKKTZlZscpybirOZbNyeTtN9CG86C6dTLrUCX7Pw6Qz4uKYw7uFVnp3yzVcdvC+BFi7H9mcgJNDpSvgLqq4NsBFmZj+oOUVuAQSNDS2mq7AyAAKgD5JZLwmh5JbQ195p601805BqAplj634Od7V4JBgxIkKC2HCZBYS57yA6M9oDiwOdv7zQAL6pLsxhnbxGBji0vLmjLqxwFRnGhBv8A2XTsb2UhTT3Oc7vOABqG0NNDTWtheo0RWyOysKUIcMr3DMBo1rS7fQBzi6lrneUx6iEv8aceio4X3IphRhldevB1PzN5bwrK2WLLtseA0Pij8Z2VdHc6IMmY0LO8RkIvmrlrmr5a8VsxmTKCLgUI3A8EplSNTE2kvkZbM4qDHhsNMxNN/Ap/t86mGTv/ALaN/wBNyWbPAdoylr+hT/aeV7STmIdAc8J7aHQ1aRQo+ntQM/Wc5OD5cgQnHMXwzkaaF7QSBwNtx1VpwjDw5tBci7T+oeq6Th2Awocq6D2TnGJUvccrQ7da9gKWqqthuyEWA+ha7K5xJLQHNhmnddWtb6OsRfjdTlpoJpoyXL4PZWTcAC2opq0pxKY2GWdX5GqliQiw3F9/j5ptINB0SWypcGnvuPKsXtx6GdTl5gjqFkaYhxm0rXf3Tf6J+YNQf2S10s1pqGivGg9Fdwl0ym9fBVJrZbtHncAN5P1KVYxszLwG9pGcaaNYPee7gBW/K2tSV0uJBpCqGlztzR+Y7v8AdVxmybnRmR447R4HuucGsZwDGitG29TVFhjjDoDOcpp2c0jT8RjnNhS8OVDWOiZo7RmcACaF0QEEmhAa0XO9Pvsc2ijR8ThtfFJBbGzQ8otSHUOBDaAVqKDgrvtVgrZpoIYGxAOzIcQ5sRmtCaVrXfTehfs42GEpNNidwHK9rg2rq1DvzG4Aq0U5plNXSMycJ9suO0UakQfCOpVYxCeOUgGif7WMrEHwjq5IpWSzEk3pxSeVOU3FGtpmo4k2VPEZYBpc51KXJJpQfqPgqrN4m0HuuiOsNMrBWjq6tLiK0vvV9jYOZ974TCGMa0ua6le0cLMcaj3Aa0/+3BVCb2XLY0EGG5joRPaA9oTGqRRtLAAUdcXOatdFfHhjFdAtTqZ3V0CQNppmXAe0RCzcS0PHIuAbobeiuGzH2ktinI+gffkb7lctk9nhCkiyNDFIjnROzdfIHUoDXfQDxXPNpNgGtmQ6Te1rqhwadB+qpoaU5XRZwil9hfBmySfPuX96OgCfzLaZFWGnA9EskpJzGNDjV35r1vvvQWTWFcUSbbdpmg0uHE5bFw017U3oS4CtyQDS3OituBbPPcCKnuthtN9CAbBDYLhdYlXEEB4JBpWxqBTmFednG17Wg/MPVBjD1WlLoPLJ6EHKPfBRcGNIRrqHGv0RsC5UcCwPzW8N1FHRHbY6gPstHNIOleQUMtER8NHjyAlGgdmXlxtRT2/l1K1vgvQxEUSjNHRsg9Eqik5sx0PvDwOvysU0dBuo4kEUuqTtkwpBOzdorR4/vvVqxX8GJ8J6KtbNwqOZz9DRWjEB7J/wnomsPgZ2qf8AKimsrxRD4xDdV6bIeMUNukPVYtnXVKOwooGZF0dg+9Bj5B3xEal1kE4XR+VAO1TEgKCYb6ii8ezWhutYKnyrlyVaoCiMfXcUfgTT2oqNzui1yIzCx7Qcj0UxjyDyv2MD2p/EHwjqUvk2Atc0171jTgdf2R+1P4o+EdSlUs6hQ5usjDYFeFBkKQYylA40FAc7q04a+C2c87nPFNO+6yla+oXhFUSzqt8g8Z1feLneBc49ShGNAdYb0e6Go+w8EKTbLpJdGOAI0WkLVT5bIdpuqyJS4EOHQKR3U/WfqSr9s9LgMcf1OP0sqlJtBc5wFq68TU/ur1hsDLCaDrSp5m5RNPBAv/RyexRRzackzBiOY7UGleI3HzQjtV0THsAbMAEd2I3R27kfDoqFPyboT3MdYttbrVL5sbg/wW02oWRfn5JpZ6by9wq5Di0Kbykyugw+SI2a1SNahWx16+ZoEwpIXpkkw8NFUgbjGeoHu1seNNUHtBPvieyYaA+8eA4DxUkCSytbwpZLSnufAdY1GNy7LdgLqvZ/NyseI/hP+E9FWNnT34fP0KtE9+G/kU/h8DI1P1UVjslq6GiKoOci0CE6SH19hROOuisIdQpa6JmKYYa26Wi/dYzJVEfNKAfqjmIGYbSqan0LxCIBRLWJOJnKbplAjVCiMkzpxZMWInDPxByKHDkXhw9oPNEXYtl8GAbUNq8fCOpSeE26e7Rsq7/4jqVXjFylAy8TGtLziQ1haKUsQ0nNtcAjKq6dnStM0yLRzVPlWr2rqIUgKK6ihBqVNHUMIXQX2H+ArCZHPFAp3W38h/dW2iX4NLZWVOrr+W5ME7jjtiY2pyvJP9Gqpu3EnR7Ig/MMp5jT6H6K5JPtVLZ5dx3sId6HqqZo7oMpp57ciZzshSQIpBW7mKB4WaegTsbwo6inprK0ml93iUNLOUsSHxVr4IpJgMnL6k3JuSiHzjmi4JHEfstuzIqojUqFwWbsd7LYq10eG0bz6FXmf/Cf8JXPtnJAmagvy+6650/K4LoGI/hP+E9E/p37GY+sr1VX95K4XJDj05Qho3p4FT8dje3FdOPNL5pUjSwxuRJLNOu5PMPakcbE4UOmZzRzIHVMMLxdhuCCOIII+aHBqy+VNllhNQ83CoUNFxUCl0PO420NzFwAGpO5MynGhdQlZpNwjRa4fiH5Tr/KqDC8dZMVLKkDeRRGRcMbEG9rtzhYg8f7IKtu4h+uJDSHETDDHe0Hn0VVkplzHdnEuRv/AFDcVYsHjVijkeiPjmmxPUQqLCcXYC+/AdSq3NwhVG7WTzmx2hor3By1dvSKPLue5pLy0C5Dad7wJIrTkh55ctILpINY07I44fD7zKkDVo1PJN8JxhsVoIP89FAH0CWTsqYb+2h1B1iNH5hveB+ofUIN7HaHKU1tkW4RVFFjJZKYiHtBB1C3izCPvVAFip8m0R6a4Fh7X1c4VANBwrvKRNdU8yrtIS+SG1vAX56lWwrc7FdbPZHavknosXq8ThkGq0mIOdrmn8wI+a3C9UdkXRzKNBoS06ioPlYoSK1WLaiTyRiRo8ZvPR31p80ge2qyJx2to9BgluimbSrkS4oaCFtMOIbbcK/TcqoLLsLhuaPeIRLJiFxBXOn7VZ3ZaOzE0DSC2+tzoArJheCxo8PPnazUZQK/M180xFP7ApenFXKRdsInAYzA2lK+hVjxI+yf8J6Ko7O7LRIcSE90Yuoczm5RSuU6Gtd6tWNOpLxTwY7oncdqHKoys8oSyLY7K2yIEnxfB85qBdESs1VHCKEm6mjVTcHZQ8Q2Vz0zZrfVESmAuaKQ2lvrzV2Dq7lM0WVVi+C/rv7FQhbNx3DvvDRwFSSnUjhgYKUBtqbpm9//ADCvitQQLlwp4K8cKRWWSUuwWFJBooBQeAp0RkOHRa/eGneve0B0IV62g22Qz8oHtB0cLg+i22Yj1jNHg7ohpqbLdVmzcF33xrwe44OqODspvyPVDUk8iojJzilf2HePwwYgP/KOpSqLLVFRuTDaOeyRAAKnKD9Skcxi7stGgDxqi5atk6aM3jjRmQ8EPFj5UtfjLr5auI4aLRsaM5hLw0EXFCfrVJy6se9NrsLk2ZXOa2zdQNwB3eV1M6IVvLQ6MDjqQFoLlV+DnK2NdnpTPFbXRvePkrqkuy8plhl5/NpyCdrTwR2wPP6vJvyP8HixYsRxU1CxYvVBAo2mkO0gkgd5neHL8w+SoLyuqkLmOLQAyNEA0DnAeFykdVHqRp6GfcSGEb3R8Nu/6ckq8UbLRzRKRNGSMxHCoUcFrmihpcd1zXDQtPFMMPblysI7gZlLgSKmwuOQQjogrXQlSwZwg1TqyKSpg5wU1yiw4NNuzsaXaOy0LbkUNPRNsf8A8LG/y3dEhwibaYzAN59Cn20P+Fjf5buhTC8GZWaChlSOZQJmh1TSFijALlImiqFi4MHOzZnV+I0t4LKjKmbcoKXZbG4uT7otpX+6GiY+0OAe4CtaV0NPXwShuHRf+Pa1mt3jS5PijJCAyESTDzEmpeRUnzI6UTcZWTsilxyERtooTaVcKGml9dDa60ZtAXEtbCiOFaAiGctKVrU03ppBmoYFmgXoKAfJTffQdBTXw5IyjfciLS/1/wCiV8eZJJ7F1N3ea09dfCqiZidSGvD4btwIN/EHQ8k3mJlxrS3jalKDUIODBvXU7ygzqPTJ3KraApyViuhOD31NO7lGWhpvurDsS7vsB1Ad/pQ5g2ujNmG0mG8ndEHGqyJi2aV4pIm2rkC+MCH5e4BoK6urqq+cLbWrojnUpatBbwbTjVP9rpwNigHMTkBoOblXvvMQnusy+LjU/JNZJQUg2j3ejHk2fBFgBlHLVSGACKfNewYZ3qY2CUnLcFlLkjjvoA0KTDpQxHtYNSdeA3oYNqalW3ZSRAYYh1JIHgAuxR3yoW1GX04N/I7hQg1oaNAKLZYsWsYBixYsXHGq9XgXqqQYucYsKxovxu/1FdHXN8UFI0X43f6ik9X0h7ReTFdKGhRUuQCFkSCCFAwlpv8ANJI1t1jh+HBwFOa1ZhfiVth81uKatHBMwimBcmuAXBMFyzEN3aRO6a5ajKbGytW0A/po3+W7oUsw0+0Zz9CmmPf4aN8DuibhGoMztRJvKmzlrWUXj3kaaojIpIUuCso2twGHvdoL/wA+SEizcxD0YSFaZeVGqNhSrOAPl+6KsbfyV9WvgpLNo5gD8DMedERAxKbdpCYwcXOJVy+7N4fQLBJt3CiKoS+5V5fwV+XlIjqdo6vgBQfLVNoEvQIxkqAtXmi5QrsFKdgsQozZtn9Q3k7ogIrrpjs6727eTuiiDuaBZfpv9BW0EmHRQT+gD6n90u+5gJ1jX4g+EdSlUSKAmciW5nadv00CRWAIKK+62nJwKGCwuudOCRnK+EOpcckkJu9XXZ5vsG+NT9SqhVXLAh/Ts5epR9L5mfrX7F+w9eL1eLRMoxYsWLjjUL1RxYzWAucQANSTQBVbGNumtq2AMx/WfdHIb0KeSMFci8MUsjqKHuMY0yXZVxufdaNXfsPFc/fFL3Fx1cS4+ZJQkSafFeXxHFzjvP8ANFNCKzMuZ5H+DVw4FiX5CGiyijQ7KUFeEqiDoFZELTZMJbHqWP8AdAuh3UcaBZSm49F/a+y24LiTXRoYG8+hVix8/wBNG/y3dCucbMS9J2AdO9/2uXSMcH9PF+B3RP4JOWN2Zerio5VRzJj1PDfRDxIV7WWgmKa2WbZrJWO5aZRjYyRQZoKYT9EeMyjg7HjIi37YJSydB3rb74AEX1EUcGMnxkHMTKCj4mBvWkKC6Iamw+qFLJfCJ212biKXGjb+if7OQMsZu80dfyQMCAGigFE1wUe2byPRXwx9ybFs8rg0iHaqeDIoBI9wH6uVciz7n+6CQnW1+HtfMNcb9xo8Pef+6XMl6KM7lvaD6ZxWKP6B4EperjU/QckYG2Wwgr1wQlGgrlZE4K27PTIdBDd7bEediqm4KSRn3QnhzeRG4jgr4svpysW1GJ5I0i+LxC4fijIw7pvvadQi1qxkpK0Y7i4umeLFixSQcmxHGIsc1iOJG5os0cgg2i6xYsGTblyeihFKComhqaCV6sUHMmBWFerFZFSOqJbDBosWK6IkNNn5ZojwyBv9Crdjf+Hi/A7osWJ/B9NmZqfqI5w4KGJDB1XixZsjViL5uHQWJHmgIkw4Ed4rxYhsaj0SQZ19PeKgbiTy7LXUi+/VYsXMlFswqUblzaniU5hNWLExAQy9k9EZg34zeR6L1YmodoVy+DPNo2+1Hwjq5LQ1YsXZPNhcH0om5CjiBeLEGQYhIUZasWILLo9Y4i4sRoQrRs/iT4gIfQ030ueaxYmNM3uE9Wk42OV4SsWLVoykf//Z" id="216" name="Google Shape;216;p19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RQUExQVFRUVGBcUFxYVFRcXGBQYFxUVFxQVGBcXHCYeFxojHBQUHy8gIycpLCwsFR4xNTAqNSYsLCkBCQoKDgwOGg8PGiocHyQpKSwpLCwpKSkpKSksLCwpLCkpKSksKSksLCwsKSwsLCkpKSwpLCwpKSwsLCkpLCwsLP/AABEIANQA7QMBIgACEQEDEQH/xAAcAAACAgMBAQAAAAAAAAAAAAAEBQMGAAIHAQj/xABEEAABAgQDBQUFBwIEBAcAAAABAAIDBBEhBRIxBkFRcbETImGBwSMycpGhBxQzQlLR8CThNHOy8VNis8IVFmR0gpKi/8QAGgEAAgMBAQAAAAAAAAAAAAAAAwQBAgUABv/EACoRAAICAQQBAwQCAwEAAAAAAAABAhEDBBIhMTITIkEzUWFxI/AUQqEF/9oADAMBAAIRAxEAPwDp+2uKNgSUUudTM0wxzfY05AlfMM48veSOvXiV2T7bMaI7KXa4VoXvHOzT8q2XLJbCzW4105Id1yWUb4QHIQ4mgBKeMw1z9ajyNPAfOiYYdhlKV36fzerNKSANO7XhbTdvS2TP9jQxabj3FWhbNA600rWtPM8ERK7IFp8NbHTd/CrxLyDRuR0OEBSyF6kn8jHowXwVJmyQN6a2IG/h/PBSnZNtCKG4pXp5q4tYOC2MLwUpNlkor4Kdszsx2WJSzwCAIhJ1sTDcPIFddxQexifC7oq3hUqBHhmm/wBCrLig9jE+E9EzjvY7M7UJLIqKbDCmDa7l4xina1LxRpEfZqGJJ1RoC2yq22zmxWcHbwRcGXAGiMAWFqnbXRW7B8ijfAGtEWGrMi7bZa6Afu9qcERgUq0TLXZe9R16+F1KWIrCWe1HJ3RdGHuQPNL+OX6OY/bTJ58Qhn/0zB59rH/dc6m8KNBlB4fRdr2/w/tJ1ppWkFo//cSvVKP/ACw0tFR0/lbfVXnmcZUL49KpwTORf+EuoNeV+NP3+SyalHXI5DwNq+diusRdl25bgA6DkgJzZAGlKGnn4/zkqrUr5JegfwzmRgFoAPhzrrp+/hvUsKMcxAsG2zG5sbnha5VpmtmbmgvoKGt+H+3BAx9nXNFxbXd9f2Rlmi/kXlpckfgXMflDGj3jdxrfjfz6Lof2abcfdSIMQ1gxHih/4ZNGl/wki45FUKJhThWtKk7r81KyWIa0XJvurqOPhVW3J9A9jXDR9SgrFW/s/wBofvkjCiE99o7N/wATaD6ihVjqroFR817Zz5j4hHLjmIiPZThlNA0chQfNM8PZQAAd62tKDnX0SSJFEWejxBSj4sR+8VBeaHgLUVqw5tL2HABJ55VwPaSF8h8tK0udaX3f7JpBYNyhhAFHQWpM0m6JYTUUyGoobUXCCPFAmzZjFuGr1rVIGoyRSyfDW+1Zz9CneJD2T/hPRJ5Ae0bz9CnGIfhP+E9EeHiIZ/qIq7GqRrV41ila1BSNCzzKt8q9AXtFNEWagL0BbUWzWqSGzTKsLVIWrMi4jcRUROGD2o5HoonBT4d+IPPorR7KZH7GC7QS1YwdvygfUpc5idYyPaD4R1KXFiFkj7mF08v40BPhKF0smJYtCxCcENKYim5Bt+6L6ml0lnMLaBq4C41r504q4xYVUqnZEIE4uIWLUuGUOPh1Km5pxB5WqdeXBKJqxpUj5kDxofHdVXWZlgK7hv8A7+HikWOSQa2o9KnzV8OTkW1OD22i5fYhHLWR4ZOuR40tSrTpYHSy6nRcN+yMFs8wB1A5sSxN3ANBNjv3+S7ktOJhy4Z8v7My+Ykk3uRyV5lIVAKfuVS9lBpXUW5q9wAs7UP3mpo1ULDZdqPhoOXRsMISGJBUIIuE1CwrIuGUzAEyVoUoCiapQjFAiRHtG8/QptP/AIT/AIT0SmQHtG8/3TXEfwn/AAnoix6Es/miuNK3BULXKVhQUaFEoXoK8C2AVijNgvSsC9qoKswBZVa1WZlJFGPKnw78QcihiVPhp9oPNTHsia9jNsWHtB8I6lBFiYYoO+OQ6lBgKk/Jk4H/ABohyrRzUSWqN4VaGFIEeho0JGPChiIckEixNPSNq9FVcWlMoIPunQ6AHRXeMLFIcXgZmFp4WSrW12MXujTKhsfNmDicqdPa5TTeHgsPldfRa+aZQ9nMMedWvaQd9nCgX0sDVasHaPO5VtkfNGycKrh/OavUKHRUrYu7uX8qr5lSOfzZp6XwN5dyOhPQcBqPgQKoKsYlQQHIhrlC2Atm1+SYjaAug2GpWhQScTMEWAjroGyeR99vP0KZ4j+E/wCE9Erkh7RvP0KZ4mPYv+E9EaPixLP5oq1UXDCWxH92qPln1AS8XzRovonAWFyxY5XBmB6kBUIWwXHNG5WFeV3qGNE3cVxyVkqmw38QefRDXRmGs9oDzV49lMvEGS4l745DqUFmRmJ++OQ6lBkKkvJlcPgjC5ROK2qtCVUYSInKB6mcFC9qGwyBXtSbFgnhF0sxaH3UtkXAWD5OdTLM0w0N1L2gAD8xIA8tV9INFgvnTtP6yFlF+1ZU/pAe2p819GLRw+KZh6j6jPmvYb37aUrfdyV/FlSthpXK51eAV43EpPM/ex/TqsaATiRFckNzqb7j5WU0DakMp2sMt5X+hUsGcArVIMd2wgsFDldXVpVYxvoYlJLyRc5PaCDE0cOPBMGxAdFwmNtJBLiW523tTQjzpQp1hm2sRg7pceZqPoUbZNC/qY30zrss3L5kokRlzrDvtAcaZ2W4iqtcpizYgBBsqrJt4YRwbV9lmkj7RvP0KaYj+E/4T0SLCY9YjOfoUftZMGHJTLxYsgxHDyYSnIO48Gbn4yIQOYHA00U8FtFy+F9oL2jXNzITaQ+0QGge0jdUaJRyceZI04pS4i7OgCKtyUglcXa+4KawJgOCtHIpESg12FsC8MVDtjUQsebDTfmrOSRChYxz1Xog71UZ/bFkM5RUnolc19o7svdb5kgedEL1osI8Ukr6OhteL3oUVhrvaC+49FxSPtrGc6piAA60cNL+Ksv2a4iYk83NFznLEo3OHH3fqiQm7XAvlgtkufg6XifvjkPVCKfFn0eOQ6lL3zNFefEmUwxbgiSI5aBqBmMchMNHOASac2/hMJDWudTgLfVCeSP3G1jlXRaDBUURiqB24ixKCEyhP6v7JhLMnIgqXhvhSnoo3p8JWW9NrltIavbdCTsOrSPA9F6x0Zg9o0PHFuoHiFJM6W4aqk1wd0zlOcMmYZLalsVrj45Xg0+i+j2PqKjQ3XzfGmBDnYbiMwbFaSL3767bs9tbDjQIbnNLe63Ug7v7JrFJKKTZlZscpybirOZbNyeTtN9CG86C6dTLrUCX7Pw6Qz4uKYw7uFVnp3yzVcdvC+BFi7H9mcgJNDpSvgLqq4NsBFmZj+oOUVuAQSNDS2mq7AyAAKgD5JZLwmh5JbQ195p601805BqAplj634Od7V4JBgxIkKC2HCZBYS57yA6M9oDiwOdv7zQAL6pLsxhnbxGBji0vLmjLqxwFRnGhBv8A2XTsb2UhTT3Oc7vOABqG0NNDTWtheo0RWyOysKUIcMr3DMBo1rS7fQBzi6lrneUx6iEv8aceio4X3IphRhldevB1PzN5bwrK2WLLtseA0Pij8Z2VdHc6IMmY0LO8RkIvmrlrmr5a8VsxmTKCLgUI3A8EplSNTE2kvkZbM4qDHhsNMxNN/Ap/t86mGTv/ALaN/wBNyWbPAdoylr+hT/aeV7STmIdAc8J7aHQ1aRQo+ntQM/Wc5OD5cgQnHMXwzkaaF7QSBwNtx1VpwjDw5tBci7T+oeq6Th2Awocq6D2TnGJUvccrQ7da9gKWqqthuyEWA+ha7K5xJLQHNhmnddWtb6OsRfjdTlpoJpoyXL4PZWTcAC2opq0pxKY2GWdX5GqliQiw3F9/j5ptINB0SWypcGnvuPKsXtx6GdTl5gjqFkaYhxm0rXf3Tf6J+YNQf2S10s1pqGivGg9Fdwl0ym9fBVJrZbtHncAN5P1KVYxszLwG9pGcaaNYPee7gBW/K2tSV0uJBpCqGlztzR+Y7v8AdVxmybnRmR447R4HuucGsZwDGitG29TVFhjjDoDOcpp2c0jT8RjnNhS8OVDWOiZo7RmcACaF0QEEmhAa0XO9Pvsc2ijR8ThtfFJBbGzQ8otSHUOBDaAVqKDgrvtVgrZpoIYGxAOzIcQ5sRmtCaVrXfTehfs42GEpNNidwHK9rg2rq1DvzG4Aq0U5plNXSMycJ9suO0UakQfCOpVYxCeOUgGif7WMrEHwjq5IpWSzEk3pxSeVOU3FGtpmo4k2VPEZYBpc51KXJJpQfqPgqrN4m0HuuiOsNMrBWjq6tLiK0vvV9jYOZ974TCGMa0ua6le0cLMcaj3Aa0/+3BVCb2XLY0EGG5joRPaA9oTGqRRtLAAUdcXOatdFfHhjFdAtTqZ3V0CQNppmXAe0RCzcS0PHIuAbobeiuGzH2ktinI+gffkb7lctk9nhCkiyNDFIjnROzdfIHUoDXfQDxXPNpNgGtmQ6Te1rqhwadB+qpoaU5XRZwil9hfBmySfPuX96OgCfzLaZFWGnA9EskpJzGNDjV35r1vvvQWTWFcUSbbdpmg0uHE5bFw017U3oS4CtyQDS3OituBbPPcCKnuthtN9CAbBDYLhdYlXEEB4JBpWxqBTmFednG17Wg/MPVBjD1WlLoPLJ6EHKPfBRcGNIRrqHGv0RsC5UcCwPzW8N1FHRHbY6gPstHNIOleQUMtER8NHjyAlGgdmXlxtRT2/l1K1vgvQxEUSjNHRsg9Eqik5sx0PvDwOvysU0dBuo4kEUuqTtkwpBOzdorR4/vvVqxX8GJ8J6KtbNwqOZz9DRWjEB7J/wnomsPgZ2qf8AKimsrxRD4xDdV6bIeMUNukPVYtnXVKOwooGZF0dg+9Bj5B3xEal1kE4XR+VAO1TEgKCYb6ii8ezWhutYKnyrlyVaoCiMfXcUfgTT2oqNzui1yIzCx7Qcj0UxjyDyv2MD2p/EHwjqUvk2Atc0171jTgdf2R+1P4o+EdSlUs6hQ5usjDYFeFBkKQYylA40FAc7q04a+C2c87nPFNO+6yla+oXhFUSzqt8g8Z1feLneBc49ShGNAdYb0e6Go+w8EKTbLpJdGOAI0WkLVT5bIdpuqyJS4EOHQKR3U/WfqSr9s9LgMcf1OP0sqlJtBc5wFq68TU/ur1hsDLCaDrSp5m5RNPBAv/RyexRRzackzBiOY7UGleI3HzQjtV0THsAbMAEd2I3R27kfDoqFPyboT3MdYttbrVL5sbg/wW02oWRfn5JpZ6by9wq5Di0Kbykyugw+SI2a1SNahWx16+ZoEwpIXpkkw8NFUgbjGeoHu1seNNUHtBPvieyYaA+8eA4DxUkCSytbwpZLSnufAdY1GNy7LdgLqvZ/NyseI/hP+E9FWNnT34fP0KtE9+G/kU/h8DI1P1UVjslq6GiKoOci0CE6SH19hROOuisIdQpa6JmKYYa26Wi/dYzJVEfNKAfqjmIGYbSqan0LxCIBRLWJOJnKbplAjVCiMkzpxZMWInDPxByKHDkXhw9oPNEXYtl8GAbUNq8fCOpSeE26e7Rsq7/4jqVXjFylAy8TGtLziQ1haKUsQ0nNtcAjKq6dnStM0yLRzVPlWr2rqIUgKK6ihBqVNHUMIXQX2H+ArCZHPFAp3W38h/dW2iX4NLZWVOrr+W5ME7jjtiY2pyvJP9Gqpu3EnR7Ig/MMp5jT6H6K5JPtVLZ5dx3sId6HqqZo7oMpp57ciZzshSQIpBW7mKB4WaegTsbwo6inprK0ml93iUNLOUsSHxVr4IpJgMnL6k3JuSiHzjmi4JHEfstuzIqojUqFwWbsd7LYq10eG0bz6FXmf/Cf8JXPtnJAmagvy+6650/K4LoGI/hP+E9E/p37GY+sr1VX95K4XJDj05Qho3p4FT8dje3FdOPNL5pUjSwxuRJLNOu5PMPakcbE4UOmZzRzIHVMMLxdhuCCOIII+aHBqy+VNllhNQ83CoUNFxUCl0PO420NzFwAGpO5MynGhdQlZpNwjRa4fiH5Tr/KqDC8dZMVLKkDeRRGRcMbEG9rtzhYg8f7IKtu4h+uJDSHETDDHe0Hn0VVkplzHdnEuRv/AFDcVYsHjVijkeiPjmmxPUQqLCcXYC+/AdSq3NwhVG7WTzmx2hor3By1dvSKPLue5pLy0C5Dad7wJIrTkh55ctILpINY07I44fD7zKkDVo1PJN8JxhsVoIP89FAH0CWTsqYb+2h1B1iNH5hveB+ofUIN7HaHKU1tkW4RVFFjJZKYiHtBB1C3izCPvVAFip8m0R6a4Fh7X1c4VANBwrvKRNdU8yrtIS+SG1vAX56lWwrc7FdbPZHavknosXq8ThkGq0mIOdrmn8wI+a3C9UdkXRzKNBoS06ioPlYoSK1WLaiTyRiRo8ZvPR31p80ge2qyJx2to9BgluimbSrkS4oaCFtMOIbbcK/TcqoLLsLhuaPeIRLJiFxBXOn7VZ3ZaOzE0DSC2+tzoArJheCxo8PPnazUZQK/M180xFP7ApenFXKRdsInAYzA2lK+hVjxI+yf8J6Ko7O7LRIcSE90Yuoczm5RSuU6Gtd6tWNOpLxTwY7oncdqHKoys8oSyLY7K2yIEnxfB85qBdESs1VHCKEm6mjVTcHZQ8Q2Vz0zZrfVESmAuaKQ2lvrzV2Dq7lM0WVVi+C/rv7FQhbNx3DvvDRwFSSnUjhgYKUBtqbpm9//ADCvitQQLlwp4K8cKRWWSUuwWFJBooBQeAp0RkOHRa/eGneve0B0IV62g22Qz8oHtB0cLg+i22Yj1jNHg7ohpqbLdVmzcF33xrwe44OqODspvyPVDUk8iojJzilf2HePwwYgP/KOpSqLLVFRuTDaOeyRAAKnKD9Skcxi7stGgDxqi5atk6aM3jjRmQ8EPFj5UtfjLr5auI4aLRsaM5hLw0EXFCfrVJy6se9NrsLk2ZXOa2zdQNwB3eV1M6IVvLQ6MDjqQFoLlV+DnK2NdnpTPFbXRvePkrqkuy8plhl5/NpyCdrTwR2wPP6vJvyP8HixYsRxU1CxYvVBAo2mkO0gkgd5neHL8w+SoLyuqkLmOLQAyNEA0DnAeFykdVHqRp6GfcSGEb3R8Nu/6ckq8UbLRzRKRNGSMxHCoUcFrmihpcd1zXDQtPFMMPblysI7gZlLgSKmwuOQQjogrXQlSwZwg1TqyKSpg5wU1yiw4NNuzsaXaOy0LbkUNPRNsf8A8LG/y3dEhwibaYzAN59Cn20P+Fjf5buhTC8GZWaChlSOZQJmh1TSFijALlImiqFi4MHOzZnV+I0t4LKjKmbcoKXZbG4uT7otpX+6GiY+0OAe4CtaV0NPXwShuHRf+Pa1mt3jS5PijJCAyESTDzEmpeRUnzI6UTcZWTsilxyERtooTaVcKGml9dDa60ZtAXEtbCiOFaAiGctKVrU03ppBmoYFmgXoKAfJTffQdBTXw5IyjfciLS/1/wCiV8eZJJ7F1N3ea09dfCqiZidSGvD4btwIN/EHQ8k3mJlxrS3jalKDUIODBvXU7ygzqPTJ3KraApyViuhOD31NO7lGWhpvurDsS7vsB1Ad/pQ5g2ujNmG0mG8ndEHGqyJi2aV4pIm2rkC+MCH5e4BoK6urqq+cLbWrojnUpatBbwbTjVP9rpwNigHMTkBoOblXvvMQnusy+LjU/JNZJQUg2j3ejHk2fBFgBlHLVSGACKfNewYZ3qY2CUnLcFlLkjjvoA0KTDpQxHtYNSdeA3oYNqalW3ZSRAYYh1JIHgAuxR3yoW1GX04N/I7hQg1oaNAKLZYsWsYBixYsXHGq9XgXqqQYucYsKxovxu/1FdHXN8UFI0X43f6ik9X0h7ReTFdKGhRUuQCFkSCCFAwlpv8ANJI1t1jh+HBwFOa1ZhfiVth81uKatHBMwimBcmuAXBMFyzEN3aRO6a5ajKbGytW0A/po3+W7oUsw0+0Zz9CmmPf4aN8DuibhGoMztRJvKmzlrWUXj3kaaojIpIUuCso2twGHvdoL/wA+SEizcxD0YSFaZeVGqNhSrOAPl+6KsbfyV9WvgpLNo5gD8DMedERAxKbdpCYwcXOJVy+7N4fQLBJt3CiKoS+5V5fwV+XlIjqdo6vgBQfLVNoEvQIxkqAtXmi5QrsFKdgsQozZtn9Q3k7ogIrrpjs6727eTuiiDuaBZfpv9BW0EmHRQT+gD6n90u+5gJ1jX4g+EdSlUSKAmciW5nadv00CRWAIKK+62nJwKGCwuudOCRnK+EOpcckkJu9XXZ5vsG+NT9SqhVXLAh/Ts5epR9L5mfrX7F+w9eL1eLRMoxYsWLjjUL1RxYzWAucQANSTQBVbGNumtq2AMx/WfdHIb0KeSMFci8MUsjqKHuMY0yXZVxufdaNXfsPFc/fFL3Fx1cS4+ZJQkSafFeXxHFzjvP8ANFNCKzMuZ5H+DVw4FiX5CGiyijQ7KUFeEqiDoFZELTZMJbHqWP8AdAuh3UcaBZSm49F/a+y24LiTXRoYG8+hVix8/wBNG/y3dCucbMS9J2AdO9/2uXSMcH9PF+B3RP4JOWN2Zerio5VRzJj1PDfRDxIV7WWgmKa2WbZrJWO5aZRjYyRQZoKYT9EeMyjg7HjIi37YJSydB3rb74AEX1EUcGMnxkHMTKCj4mBvWkKC6Iamw+qFLJfCJ212biKXGjb+if7OQMsZu80dfyQMCAGigFE1wUe2byPRXwx9ybFs8rg0iHaqeDIoBI9wH6uVciz7n+6CQnW1+HtfMNcb9xo8Pef+6XMl6KM7lvaD6ZxWKP6B4EperjU/QckYG2Wwgr1wQlGgrlZE4K27PTIdBDd7bEediqm4KSRn3QnhzeRG4jgr4svpysW1GJ5I0i+LxC4fijIw7pvvadQi1qxkpK0Y7i4umeLFixSQcmxHGIsc1iOJG5os0cgg2i6xYsGTblyeihFKComhqaCV6sUHMmBWFerFZFSOqJbDBosWK6IkNNn5ZojwyBv9Crdjf+Hi/A7osWJ/B9NmZqfqI5w4KGJDB1XixZsjViL5uHQWJHmgIkw4Ed4rxYhsaj0SQZ19PeKgbiTy7LXUi+/VYsXMlFswqUblzaniU5hNWLExAQy9k9EZg34zeR6L1YmodoVy+DPNo2+1Hwjq5LQ1YsXZPNhcH0om5CjiBeLEGQYhIUZasWILLo9Y4i4sRoQrRs/iT4gIfQ030ueaxYmNM3uE9Wk42OV4SsWLVoykf//Z" id="217" name="Google Shape;217;p19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RQUExQVFRUVGBcUFxYVFRcXGBQYFxUVFxQVGBcXHCYeFxojHBQUHy8gIycpLCwsFR4xNTAqNSYsLCkBCQoKDgwOGg8PGiocHyQpKSwpLCwpKSkpKSksLCwpLCkpKSksKSksLCwsKSwsLCkpKSwpLCwpKSwsLCkpLCwsLP/AABEIANQA7QMBIgACEQEDEQH/xAAcAAACAgMBAQAAAAAAAAAAAAAEBQMGAAIHAQj/xABEEAABAgQDBQUFBwIEBAcAAAABAAIDBBEhBRIxBkFRcbETImGBwSMycpGhBxQzQlLR8CThNHOy8VNis8IVFmR0gpKi/8QAGgEAAgMBAQAAAAAAAAAAAAAAAwQBAgUABv/EACoRAAICAQQBAwQCAwEAAAAAAAABAhEDBBIhMTITIkEzUWFxI/AUQqEF/9oADAMBAAIRAxEAPwDp+2uKNgSUUudTM0wxzfY05AlfMM48veSOvXiV2T7bMaI7KXa4VoXvHOzT8q2XLJbCzW4105Id1yWUb4QHIQ4mgBKeMw1z9ajyNPAfOiYYdhlKV36fzerNKSANO7XhbTdvS2TP9jQxabj3FWhbNA600rWtPM8ERK7IFp8NbHTd/CrxLyDRuR0OEBSyF6kn8jHowXwVJmyQN6a2IG/h/PBSnZNtCKG4pXp5q4tYOC2MLwUpNlkor4Kdszsx2WJSzwCAIhJ1sTDcPIFddxQexifC7oq3hUqBHhmm/wBCrLig9jE+E9EzjvY7M7UJLIqKbDCmDa7l4xina1LxRpEfZqGJJ1RoC2yq22zmxWcHbwRcGXAGiMAWFqnbXRW7B8ijfAGtEWGrMi7bZa6Afu9qcERgUq0TLXZe9R16+F1KWIrCWe1HJ3RdGHuQPNL+OX6OY/bTJ58Qhn/0zB59rH/dc6m8KNBlB4fRdr2/w/tJ1ppWkFo//cSvVKP/ACw0tFR0/lbfVXnmcZUL49KpwTORf+EuoNeV+NP3+SyalHXI5DwNq+diusRdl25bgA6DkgJzZAGlKGnn4/zkqrUr5JegfwzmRgFoAPhzrrp+/hvUsKMcxAsG2zG5sbnha5VpmtmbmgvoKGt+H+3BAx9nXNFxbXd9f2Rlmi/kXlpckfgXMflDGj3jdxrfjfz6Lof2abcfdSIMQ1gxHih/4ZNGl/wki45FUKJhThWtKk7r81KyWIa0XJvurqOPhVW3J9A9jXDR9SgrFW/s/wBofvkjCiE99o7N/wATaD6ihVjqroFR817Zz5j4hHLjmIiPZThlNA0chQfNM8PZQAAd62tKDnX0SSJFEWejxBSj4sR+8VBeaHgLUVqw5tL2HABJ55VwPaSF8h8tK0udaX3f7JpBYNyhhAFHQWpM0m6JYTUUyGoobUXCCPFAmzZjFuGr1rVIGoyRSyfDW+1Zz9CneJD2T/hPRJ5Ae0bz9CnGIfhP+E9EeHiIZ/qIq7GqRrV41ila1BSNCzzKt8q9AXtFNEWagL0BbUWzWqSGzTKsLVIWrMi4jcRUROGD2o5HoonBT4d+IPPorR7KZH7GC7QS1YwdvygfUpc5idYyPaD4R1KXFiFkj7mF08v40BPhKF0smJYtCxCcENKYim5Bt+6L6ml0lnMLaBq4C41r504q4xYVUqnZEIE4uIWLUuGUOPh1Km5pxB5WqdeXBKJqxpUj5kDxofHdVXWZlgK7hv8A7+HikWOSQa2o9KnzV8OTkW1OD22i5fYhHLWR4ZOuR40tSrTpYHSy6nRcN+yMFs8wB1A5sSxN3ANBNjv3+S7ktOJhy4Z8v7My+Ykk3uRyV5lIVAKfuVS9lBpXUW5q9wAs7UP3mpo1ULDZdqPhoOXRsMISGJBUIIuE1CwrIuGUzAEyVoUoCiapQjFAiRHtG8/QptP/AIT/AIT0SmQHtG8/3TXEfwn/AAnoix6Es/miuNK3BULXKVhQUaFEoXoK8C2AVijNgvSsC9qoKswBZVa1WZlJFGPKnw78QcihiVPhp9oPNTHsia9jNsWHtB8I6lBFiYYoO+OQ6lBgKk/Jk4H/ABohyrRzUSWqN4VaGFIEeho0JGPChiIckEixNPSNq9FVcWlMoIPunQ6AHRXeMLFIcXgZmFp4WSrW12MXujTKhsfNmDicqdPa5TTeHgsPldfRa+aZQ9nMMedWvaQd9nCgX0sDVasHaPO5VtkfNGycKrh/OavUKHRUrYu7uX8qr5lSOfzZp6XwN5dyOhPQcBqPgQKoKsYlQQHIhrlC2Atm1+SYjaAug2GpWhQScTMEWAjroGyeR99vP0KZ4j+E/wCE9Erkh7RvP0KZ4mPYv+E9EaPixLP5oq1UXDCWxH92qPln1AS8XzRovonAWFyxY5XBmB6kBUIWwXHNG5WFeV3qGNE3cVxyVkqmw38QefRDXRmGs9oDzV49lMvEGS4l745DqUFmRmJ++OQ6lBkKkvJlcPgjC5ROK2qtCVUYSInKB6mcFC9qGwyBXtSbFgnhF0sxaH3UtkXAWD5OdTLM0w0N1L2gAD8xIA8tV9INFgvnTtP6yFlF+1ZU/pAe2p819GLRw+KZh6j6jPmvYb37aUrfdyV/FlSthpXK51eAV43EpPM/ex/TqsaATiRFckNzqb7j5WU0DakMp2sMt5X+hUsGcArVIMd2wgsFDldXVpVYxvoYlJLyRc5PaCDE0cOPBMGxAdFwmNtJBLiW523tTQjzpQp1hm2sRg7pceZqPoUbZNC/qY30zrss3L5kokRlzrDvtAcaZ2W4iqtcpizYgBBsqrJt4YRwbV9lmkj7RvP0KaYj+E/4T0SLCY9YjOfoUftZMGHJTLxYsgxHDyYSnIO48Gbn4yIQOYHA00U8FtFy+F9oL2jXNzITaQ+0QGge0jdUaJRyceZI04pS4i7OgCKtyUglcXa+4KawJgOCtHIpESg12FsC8MVDtjUQsebDTfmrOSRChYxz1Xog71UZ/bFkM5RUnolc19o7svdb5kgedEL1osI8Ukr6OhteL3oUVhrvaC+49FxSPtrGc6piAA60cNL+Ksv2a4iYk83NFznLEo3OHH3fqiQm7XAvlgtkufg6XifvjkPVCKfFn0eOQ6lL3zNFefEmUwxbgiSI5aBqBmMchMNHOASac2/hMJDWudTgLfVCeSP3G1jlXRaDBUURiqB24ixKCEyhP6v7JhLMnIgqXhvhSnoo3p8JWW9NrltIavbdCTsOrSPA9F6x0Zg9o0PHFuoHiFJM6W4aqk1wd0zlOcMmYZLalsVrj45Xg0+i+j2PqKjQ3XzfGmBDnYbiMwbFaSL3767bs9tbDjQIbnNLe63Ug7v7JrFJKKTZlZscpybirOZbNyeTtN9CG86C6dTLrUCX7Pw6Qz4uKYw7uFVnp3yzVcdvC+BFi7H9mcgJNDpSvgLqq4NsBFmZj+oOUVuAQSNDS2mq7AyAAKgD5JZLwmh5JbQ195p601805BqAplj634Od7V4JBgxIkKC2HCZBYS57yA6M9oDiwOdv7zQAL6pLsxhnbxGBji0vLmjLqxwFRnGhBv8A2XTsb2UhTT3Oc7vOABqG0NNDTWtheo0RWyOysKUIcMr3DMBo1rS7fQBzi6lrneUx6iEv8aceio4X3IphRhldevB1PzN5bwrK2WLLtseA0Pij8Z2VdHc6IMmY0LO8RkIvmrlrmr5a8VsxmTKCLgUI3A8EplSNTE2kvkZbM4qDHhsNMxNN/Ap/t86mGTv/ALaN/wBNyWbPAdoylr+hT/aeV7STmIdAc8J7aHQ1aRQo+ntQM/Wc5OD5cgQnHMXwzkaaF7QSBwNtx1VpwjDw5tBci7T+oeq6Th2Awocq6D2TnGJUvccrQ7da9gKWqqthuyEWA+ha7K5xJLQHNhmnddWtb6OsRfjdTlpoJpoyXL4PZWTcAC2opq0pxKY2GWdX5GqliQiw3F9/j5ptINB0SWypcGnvuPKsXtx6GdTl5gjqFkaYhxm0rXf3Tf6J+YNQf2S10s1pqGivGg9Fdwl0ym9fBVJrZbtHncAN5P1KVYxszLwG9pGcaaNYPee7gBW/K2tSV0uJBpCqGlztzR+Y7v8AdVxmybnRmR447R4HuucGsZwDGitG29TVFhjjDoDOcpp2c0jT8RjnNhS8OVDWOiZo7RmcACaF0QEEmhAa0XO9Pvsc2ijR8ThtfFJBbGzQ8otSHUOBDaAVqKDgrvtVgrZpoIYGxAOzIcQ5sRmtCaVrXfTehfs42GEpNNidwHK9rg2rq1DvzG4Aq0U5plNXSMycJ9suO0UakQfCOpVYxCeOUgGif7WMrEHwjq5IpWSzEk3pxSeVOU3FGtpmo4k2VPEZYBpc51KXJJpQfqPgqrN4m0HuuiOsNMrBWjq6tLiK0vvV9jYOZ974TCGMa0ua6le0cLMcaj3Aa0/+3BVCb2XLY0EGG5joRPaA9oTGqRRtLAAUdcXOatdFfHhjFdAtTqZ3V0CQNppmXAe0RCzcS0PHIuAbobeiuGzH2ktinI+gffkb7lctk9nhCkiyNDFIjnROzdfIHUoDXfQDxXPNpNgGtmQ6Te1rqhwadB+qpoaU5XRZwil9hfBmySfPuX96OgCfzLaZFWGnA9EskpJzGNDjV35r1vvvQWTWFcUSbbdpmg0uHE5bFw017U3oS4CtyQDS3OituBbPPcCKnuthtN9CAbBDYLhdYlXEEB4JBpWxqBTmFednG17Wg/MPVBjD1WlLoPLJ6EHKPfBRcGNIRrqHGv0RsC5UcCwPzW8N1FHRHbY6gPstHNIOleQUMtER8NHjyAlGgdmXlxtRT2/l1K1vgvQxEUSjNHRsg9Eqik5sx0PvDwOvysU0dBuo4kEUuqTtkwpBOzdorR4/vvVqxX8GJ8J6KtbNwqOZz9DRWjEB7J/wnomsPgZ2qf8AKimsrxRD4xDdV6bIeMUNukPVYtnXVKOwooGZF0dg+9Bj5B3xEal1kE4XR+VAO1TEgKCYb6ii8ezWhutYKnyrlyVaoCiMfXcUfgTT2oqNzui1yIzCx7Qcj0UxjyDyv2MD2p/EHwjqUvk2Atc0171jTgdf2R+1P4o+EdSlUs6hQ5usjDYFeFBkKQYylA40FAc7q04a+C2c87nPFNO+6yla+oXhFUSzqt8g8Z1feLneBc49ShGNAdYb0e6Go+w8EKTbLpJdGOAI0WkLVT5bIdpuqyJS4EOHQKR3U/WfqSr9s9LgMcf1OP0sqlJtBc5wFq68TU/ur1hsDLCaDrSp5m5RNPBAv/RyexRRzackzBiOY7UGleI3HzQjtV0THsAbMAEd2I3R27kfDoqFPyboT3MdYttbrVL5sbg/wW02oWRfn5JpZ6by9wq5Di0Kbykyugw+SI2a1SNahWx16+ZoEwpIXpkkw8NFUgbjGeoHu1seNNUHtBPvieyYaA+8eA4DxUkCSytbwpZLSnufAdY1GNy7LdgLqvZ/NyseI/hP+E9FWNnT34fP0KtE9+G/kU/h8DI1P1UVjslq6GiKoOci0CE6SH19hROOuisIdQpa6JmKYYa26Wi/dYzJVEfNKAfqjmIGYbSqan0LxCIBRLWJOJnKbplAjVCiMkzpxZMWInDPxByKHDkXhw9oPNEXYtl8GAbUNq8fCOpSeE26e7Rsq7/4jqVXjFylAy8TGtLziQ1haKUsQ0nNtcAjKq6dnStM0yLRzVPlWr2rqIUgKK6ihBqVNHUMIXQX2H+ArCZHPFAp3W38h/dW2iX4NLZWVOrr+W5ME7jjtiY2pyvJP9Gqpu3EnR7Ig/MMp5jT6H6K5JPtVLZ5dx3sId6HqqZo7oMpp57ciZzshSQIpBW7mKB4WaegTsbwo6inprK0ml93iUNLOUsSHxVr4IpJgMnL6k3JuSiHzjmi4JHEfstuzIqojUqFwWbsd7LYq10eG0bz6FXmf/Cf8JXPtnJAmagvy+6650/K4LoGI/hP+E9E/p37GY+sr1VX95K4XJDj05Qho3p4FT8dje3FdOPNL5pUjSwxuRJLNOu5PMPakcbE4UOmZzRzIHVMMLxdhuCCOIII+aHBqy+VNllhNQ83CoUNFxUCl0PO420NzFwAGpO5MynGhdQlZpNwjRa4fiH5Tr/KqDC8dZMVLKkDeRRGRcMbEG9rtzhYg8f7IKtu4h+uJDSHETDDHe0Hn0VVkplzHdnEuRv/AFDcVYsHjVijkeiPjmmxPUQqLCcXYC+/AdSq3NwhVG7WTzmx2hor3By1dvSKPLue5pLy0C5Dad7wJIrTkh55ctILpINY07I44fD7zKkDVo1PJN8JxhsVoIP89FAH0CWTsqYb+2h1B1iNH5hveB+ofUIN7HaHKU1tkW4RVFFjJZKYiHtBB1C3izCPvVAFip8m0R6a4Fh7X1c4VANBwrvKRNdU8yrtIS+SG1vAX56lWwrc7FdbPZHavknosXq8ThkGq0mIOdrmn8wI+a3C9UdkXRzKNBoS06ioPlYoSK1WLaiTyRiRo8ZvPR31p80ge2qyJx2to9BgluimbSrkS4oaCFtMOIbbcK/TcqoLLsLhuaPeIRLJiFxBXOn7VZ3ZaOzE0DSC2+tzoArJheCxo8PPnazUZQK/M180xFP7ApenFXKRdsInAYzA2lK+hVjxI+yf8J6Ko7O7LRIcSE90Yuoczm5RSuU6Gtd6tWNOpLxTwY7oncdqHKoys8oSyLY7K2yIEnxfB85qBdESs1VHCKEm6mjVTcHZQ8Q2Vz0zZrfVESmAuaKQ2lvrzV2Dq7lM0WVVi+C/rv7FQhbNx3DvvDRwFSSnUjhgYKUBtqbpm9//ADCvitQQLlwp4K8cKRWWSUuwWFJBooBQeAp0RkOHRa/eGneve0B0IV62g22Qz8oHtB0cLg+i22Yj1jNHg7ohpqbLdVmzcF33xrwe44OqODspvyPVDUk8iojJzilf2HePwwYgP/KOpSqLLVFRuTDaOeyRAAKnKD9Skcxi7stGgDxqi5atk6aM3jjRmQ8EPFj5UtfjLr5auI4aLRsaM5hLw0EXFCfrVJy6se9NrsLk2ZXOa2zdQNwB3eV1M6IVvLQ6MDjqQFoLlV+DnK2NdnpTPFbXRvePkrqkuy8plhl5/NpyCdrTwR2wPP6vJvyP8HixYsRxU1CxYvVBAo2mkO0gkgd5neHL8w+SoLyuqkLmOLQAyNEA0DnAeFykdVHqRp6GfcSGEb3R8Nu/6ckq8UbLRzRKRNGSMxHCoUcFrmihpcd1zXDQtPFMMPblysI7gZlLgSKmwuOQQjogrXQlSwZwg1TqyKSpg5wU1yiw4NNuzsaXaOy0LbkUNPRNsf8A8LG/y3dEhwibaYzAN59Cn20P+Fjf5buhTC8GZWaChlSOZQJmh1TSFijALlImiqFi4MHOzZnV+I0t4LKjKmbcoKXZbG4uT7otpX+6GiY+0OAe4CtaV0NPXwShuHRf+Pa1mt3jS5PijJCAyESTDzEmpeRUnzI6UTcZWTsilxyERtooTaVcKGml9dDa60ZtAXEtbCiOFaAiGctKVrU03ppBmoYFmgXoKAfJTffQdBTXw5IyjfciLS/1/wCiV8eZJJ7F1N3ea09dfCqiZidSGvD4btwIN/EHQ8k3mJlxrS3jalKDUIODBvXU7ygzqPTJ3KraApyViuhOD31NO7lGWhpvurDsS7vsB1Ad/pQ5g2ujNmG0mG8ndEHGqyJi2aV4pIm2rkC+MCH5e4BoK6urqq+cLbWrojnUpatBbwbTjVP9rpwNigHMTkBoOblXvvMQnusy+LjU/JNZJQUg2j3ejHk2fBFgBlHLVSGACKfNewYZ3qY2CUnLcFlLkjjvoA0KTDpQxHtYNSdeA3oYNqalW3ZSRAYYh1JIHgAuxR3yoW1GX04N/I7hQg1oaNAKLZYsWsYBixYsXHGq9XgXqqQYucYsKxovxu/1FdHXN8UFI0X43f6ik9X0h7ReTFdKGhRUuQCFkSCCFAwlpv8ANJI1t1jh+HBwFOa1ZhfiVth81uKatHBMwimBcmuAXBMFyzEN3aRO6a5ajKbGytW0A/po3+W7oUsw0+0Zz9CmmPf4aN8DuibhGoMztRJvKmzlrWUXj3kaaojIpIUuCso2twGHvdoL/wA+SEizcxD0YSFaZeVGqNhSrOAPl+6KsbfyV9WvgpLNo5gD8DMedERAxKbdpCYwcXOJVy+7N4fQLBJt3CiKoS+5V5fwV+XlIjqdo6vgBQfLVNoEvQIxkqAtXmi5QrsFKdgsQozZtn9Q3k7ogIrrpjs6727eTuiiDuaBZfpv9BW0EmHRQT+gD6n90u+5gJ1jX4g+EdSlUSKAmciW5nadv00CRWAIKK+62nJwKGCwuudOCRnK+EOpcckkJu9XXZ5vsG+NT9SqhVXLAh/Ts5epR9L5mfrX7F+w9eL1eLRMoxYsWLjjUL1RxYzWAucQANSTQBVbGNumtq2AMx/WfdHIb0KeSMFci8MUsjqKHuMY0yXZVxufdaNXfsPFc/fFL3Fx1cS4+ZJQkSafFeXxHFzjvP8ANFNCKzMuZ5H+DVw4FiX5CGiyijQ7KUFeEqiDoFZELTZMJbHqWP8AdAuh3UcaBZSm49F/a+y24LiTXRoYG8+hVix8/wBNG/y3dCucbMS9J2AdO9/2uXSMcH9PF+B3RP4JOWN2Zerio5VRzJj1PDfRDxIV7WWgmKa2WbZrJWO5aZRjYyRQZoKYT9EeMyjg7HjIi37YJSydB3rb74AEX1EUcGMnxkHMTKCj4mBvWkKC6Iamw+qFLJfCJ212biKXGjb+if7OQMsZu80dfyQMCAGigFE1wUe2byPRXwx9ybFs8rg0iHaqeDIoBI9wH6uVciz7n+6CQnW1+HtfMNcb9xo8Pef+6XMl6KM7lvaD6ZxWKP6B4EperjU/QckYG2Wwgr1wQlGgrlZE4K27PTIdBDd7bEediqm4KSRn3QnhzeRG4jgr4svpysW1GJ5I0i+LxC4fijIw7pvvadQi1qxkpK0Y7i4umeLFixSQcmxHGIsc1iOJG5os0cgg2i6xYsGTblyeihFKComhqaCV6sUHMmBWFerFZFSOqJbDBosWK6IkNNn5ZojwyBv9Crdjf+Hi/A7osWJ/B9NmZqfqI5w4KGJDB1XixZsjViL5uHQWJHmgIkw4Ed4rxYhsaj0SQZ19PeKgbiTy7LXUi+/VYsXMlFswqUblzaniU5hNWLExAQy9k9EZg34zeR6L1YmodoVy+DPNo2+1Hwjq5LQ1YsXZPNhcH0om5CjiBeLEGQYhIUZasWILLo9Y4i4sRoQrRs/iT4gIfQ030ueaxYmNM3uE9Wk42OV4SsWLVoykf//Z" id="218" name="Google Shape;218;p19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2.gstatic.com/images?q=tbn:ANd9GcRVTHHNqzL-TYJHmLvuC1W43Q5aEtBAyml6TCjx_ZOGu-tqqoJD" id="219" name="Google Shape;21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67400" y="333375"/>
            <a:ext cx="2881312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1.gstatic.com/images?q=tbn:ANd9GcQj2j_BQib9HKsM--ER12aCai3eTgU9GyUE-zEB2MJjP3q6qKLr" id="220" name="Google Shape;22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1912" y="71437"/>
            <a:ext cx="2952750" cy="184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"/>
          <p:cNvSpPr txBox="1"/>
          <p:nvPr>
            <p:ph idx="4294967295"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Book Antiqua"/>
              <a:buNone/>
            </a:pPr>
            <a:r>
              <a:rPr lang="en-US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Non-verbal signs</a:t>
            </a:r>
            <a:endParaRPr b="1" i="0" sz="41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00" name="Google Shape;100;p2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All signs that participate in the speech act, but are not speech in themselves</a:t>
            </a:r>
            <a:endParaRPr/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they support speech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complement the speech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they oppose the speech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/>
          <p:nvPr>
            <p:ph idx="1" type="body"/>
          </p:nvPr>
        </p:nvSpPr>
        <p:spPr>
          <a:xfrm>
            <a:off x="395287" y="1889125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FACIAL EXPRESSION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BASIC EMOTIONS: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6525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Happiness - joy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52437" lvl="0" marL="547687" rtl="0" algn="l"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Sadness - grief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Fear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Wrath - anger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⬩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Disgust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⬩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Interest</a:t>
            </a:r>
            <a:endParaRPr/>
          </a:p>
        </p:txBody>
      </p:sp>
      <p:pic>
        <p:nvPicPr>
          <p:cNvPr id="226" name="Google Shape;22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8625" y="2205037"/>
            <a:ext cx="3133725" cy="4086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0.gstatic.com/images?q=tbn:ANd9GcQIas4iE0T6xiVLcyj3W9HyJmgaqI1HOmWJ1D7HCfteFuman6f0Sg" id="227" name="Google Shape;227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9975" y="188912"/>
            <a:ext cx="28575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1"/>
          <p:cNvSpPr txBox="1"/>
          <p:nvPr>
            <p:ph idx="1" type="body"/>
          </p:nvPr>
        </p:nvSpPr>
        <p:spPr>
          <a:xfrm>
            <a:off x="950912" y="2708275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Smile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Real smile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Fake smile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8" marR="0" rtl="0" algn="l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descr="http://t1.gstatic.com/images?q=tbn:ANd9GcSTwWGJQT-gJRp4DKzH3u-p2vkUJhn4sI93dyFHaWmIZT700XEd" id="233" name="Google Shape;23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4525" y="404812"/>
            <a:ext cx="2066925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3.gstatic.com/images?q=tbn:ANd9GcRRR4oj7LW6PgwtBvpV8X9k96iUYBaAN1fHFamiziFN1X380NA2" id="234" name="Google Shape;234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7812" y="333375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1.gstatic.com/images?q=tbn:ANd9GcT_vaUZdI4OUnfxZpWBJAEx2wOMEXV5VwV6I15LtlNkqO0dFFxUvQ" id="235" name="Google Shape;235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03800" y="3644900"/>
            <a:ext cx="2152650" cy="212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2"/>
          <p:cNvSpPr txBox="1"/>
          <p:nvPr>
            <p:ph idx="1" type="body"/>
          </p:nvPr>
        </p:nvSpPr>
        <p:spPr>
          <a:xfrm>
            <a:off x="395287" y="1989137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FAKE SMILE</a:t>
            </a: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It has no real power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It occurs too quickly or too slowly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Fails to last as long as it should (occasional smile or stiff smile)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It can be asymmetrical or crooked, with one corner of the lips raised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F9F9F9"/>
              </a:buClr>
              <a:buSzPts val="1690"/>
              <a:buFont typeface="Noto Sans Symbols"/>
              <a:buNone/>
            </a:pPr>
            <a:r>
              <a:rPr b="0" i="0" lang="en-US" sz="26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 sz="2600">
                <a:latin typeface="Times New Roman"/>
                <a:ea typeface="Times New Roman"/>
                <a:cs typeface="Times New Roman"/>
                <a:sym typeface="Times New Roman"/>
              </a:rPr>
              <a:t>It does not affect other parts of the face, such as the eyes or cheeks, to the degree that a real smile does</a:t>
            </a:r>
            <a:endParaRPr/>
          </a:p>
        </p:txBody>
      </p:sp>
      <p:pic>
        <p:nvPicPr>
          <p:cNvPr descr="http://t1.gstatic.com/images?q=tbn:ANd9GcT_vaUZdI4OUnfxZpWBJAEx2wOMEXV5VwV6I15LtlNkqO0dFFxUvQ" id="241" name="Google Shape;24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3037" y="512762"/>
            <a:ext cx="2152650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3.gstatic.com/images?q=tbn:ANd9GcQf_H4RQGrZkE__Rdky11Aegk3oOXRhvtw8gSMwOY8fVWyFJrQR" id="242" name="Google Shape;242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35150" y="260350"/>
            <a:ext cx="2819400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3"/>
          <p:cNvSpPr txBox="1"/>
          <p:nvPr>
            <p:ph idx="1" type="body"/>
          </p:nvPr>
        </p:nvSpPr>
        <p:spPr>
          <a:xfrm>
            <a:off x="323850" y="1412875"/>
            <a:ext cx="8569325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 REAL SMILE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has strenght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grows gradually to full power and thus extinguishes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lasts a certain amount of time according to its own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with strength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is symmetrical, with stretched and raised lips at both corners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also affects other parts of the face: the outer ones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ray wrinkles appear in parts of the eyes, bags form under the eyes, and the eyebrows droop a little.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t2.gstatic.com/images?q=tbn:ANd9GcS2--Vz3gDm6uEV474dh9AiwOJuGrI_ahGiBdGgAcXNZDqbbA-Hgw" id="248" name="Google Shape;24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0062" y="549275"/>
            <a:ext cx="2087562" cy="151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4"/>
          <p:cNvSpPr txBox="1"/>
          <p:nvPr>
            <p:ph idx="4294967295" type="title"/>
          </p:nvPr>
        </p:nvSpPr>
        <p:spPr>
          <a:xfrm>
            <a:off x="457200" y="-9939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ook Antiqua"/>
              <a:buNone/>
            </a:pPr>
            <a:r>
              <a:rPr lang="en-US" sz="30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Examples: some of the most common types of smiles</a:t>
            </a:r>
            <a:endParaRPr b="1" i="0" sz="30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54" name="Google Shape;254;p24"/>
          <p:cNvSpPr txBox="1"/>
          <p:nvPr>
            <p:ph idx="1" type="body"/>
          </p:nvPr>
        </p:nvSpPr>
        <p:spPr>
          <a:xfrm>
            <a:off x="457200" y="1125523"/>
            <a:ext cx="8229600" cy="5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A pursed-lipped smile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1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 person who smiles like this has a secret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keeps to himself or an attitude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that he won't tell anyone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is loved by women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Other women read it as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 rejection signal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9F9F9"/>
              </a:buClr>
              <a:buSzPts val="1430"/>
              <a:buFont typeface="Noto Sans Symbols"/>
              <a:buNone/>
            </a:pPr>
            <a:r>
              <a:rPr lang="en-US" sz="2100">
                <a:latin typeface="Times New Roman"/>
                <a:ea typeface="Times New Roman"/>
                <a:cs typeface="Times New Roman"/>
                <a:sym typeface="Times New Roman"/>
              </a:rPr>
              <a:t>It is seen in successful business people who seem to want to say:</a:t>
            </a:r>
            <a:endParaRPr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9F9F9"/>
              </a:buClr>
              <a:buSzPts val="1430"/>
              <a:buFont typeface="Noto Sans Symbols"/>
              <a:buNone/>
            </a:pPr>
            <a:r>
              <a:rPr lang="en-US" sz="2100">
                <a:latin typeface="Times New Roman"/>
                <a:ea typeface="Times New Roman"/>
                <a:cs typeface="Times New Roman"/>
                <a:sym typeface="Times New Roman"/>
              </a:rPr>
              <a:t> "I know the secret of business, and it is up to you to try to discover what it consists of!"</a:t>
            </a:r>
            <a:endParaRPr sz="3900"/>
          </a:p>
        </p:txBody>
      </p:sp>
      <p:pic>
        <p:nvPicPr>
          <p:cNvPr descr="http://t1.gstatic.com/images?q=tbn:ANd9GcQKOA0S0sroroxxiCyf46Ekd_j5blD0rkFT-8wPmw1UlRXVWBzW8w" id="255" name="Google Shape;25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51500" y="3213100"/>
            <a:ext cx="3024187" cy="19446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2.gstatic.com/images?q=tbn:ANd9GcQo5Mw_fLzNnTGrgYaGSzAs9H3Rrk0ktOTZBnllDc0-ABtFDLCP" id="256" name="Google Shape;25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1862" y="908050"/>
            <a:ext cx="2286000" cy="193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/>
          <p:nvPr>
            <p:ph idx="4294967295" type="title"/>
          </p:nvPr>
        </p:nvSpPr>
        <p:spPr>
          <a:xfrm>
            <a:off x="457200" y="-9939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ook Antiqua"/>
              <a:buNone/>
            </a:pPr>
            <a:r>
              <a:rPr lang="en-US" sz="30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Examples: some of the most common types of smiles</a:t>
            </a:r>
            <a:endParaRPr b="1" i="0" sz="30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62" name="Google Shape;262;p25"/>
          <p:cNvSpPr txBox="1"/>
          <p:nvPr>
            <p:ph idx="1" type="body"/>
          </p:nvPr>
        </p:nvSpPr>
        <p:spPr>
          <a:xfrm>
            <a:off x="457200" y="23495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A crooked smile</a:t>
            </a:r>
            <a:endParaRPr b="1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 crooked smile is characteristic of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western world and can only be performed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deliberately - which he can only send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one message - sarcasm.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t0.gstatic.com/images?q=tbn:ANd9GcTXIeR6TdX_O3iPVrOqs0N3-tn-E4SCFTTwnJ4R3AMdxn7rhAoi" id="263" name="Google Shape;26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8487" y="4005262"/>
            <a:ext cx="1743075" cy="26193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1.gstatic.com/images?q=tbn:ANd9GcRKC510y5ZySrVHQWrfWKGe4axqJ8Sg_ya2HPNDk70zgddVn8bzhQ" id="264" name="Google Shape;264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6825" y="1052512"/>
            <a:ext cx="2762250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6"/>
          <p:cNvSpPr txBox="1"/>
          <p:nvPr>
            <p:ph idx="4294967295" type="title"/>
          </p:nvPr>
        </p:nvSpPr>
        <p:spPr>
          <a:xfrm>
            <a:off x="457200" y="-9939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Book Antiqua"/>
              <a:buNone/>
            </a:pPr>
            <a:r>
              <a:rPr lang="en-US" sz="30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Examples: some of the most common types of smiles</a:t>
            </a:r>
            <a:endParaRPr b="1" i="0" sz="30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270" name="Google Shape;270;p26"/>
          <p:cNvSpPr txBox="1"/>
          <p:nvPr>
            <p:ph idx="1" type="body"/>
          </p:nvPr>
        </p:nvSpPr>
        <p:spPr>
          <a:xfrm>
            <a:off x="374650" y="1484312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A sideways smile with an upward glance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1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1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This smile in women in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awakens fatherly feelings in men.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Regular in women's courting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repertoire</a:t>
            </a:r>
            <a:endParaRPr/>
          </a:p>
        </p:txBody>
      </p:sp>
      <p:sp>
        <p:nvSpPr>
          <p:cNvPr descr="data:image/jpeg;base64,/9j/4AAQSkZJRgABAQAAAQABAAD/2wCEAAkGBhQSEBQUExQUFRUVFxwXFBcYGBUVFxgXFxcVFRcUFxQXHCYeFxwjGRcXHy8gIycpLCwsFR4xNTAqNSYrLCkBCQoKDgwOGg8PGSwkHyQsLCksLCwsKSwsLCwsLCkpLCwpKSwsKSwsLCksLCwsLCksKSwsLCwpLCwsKSwsLCwpKf/AABEIAQAAxQMBIgACEQEDEQH/xAAcAAABBAMBAAAAAAAAAAAAAAAEAgMFBgABBwj/xABAEAABAgQDBQYDBgQGAgMAAAABAAIDBBEhBRIxBkFRYXEHEyKBkaEyscEUI0JS0fBigqLhMzRykrLCFfEWJHP/xAAaAQACAwEBAAAAAAAAAAAAAAADBAECBQAG/8QAJxEAAgICAgICAgMAAwAAAAAAAAECEQMhEjEEQSIyE1FhcYEFIzP/2gAMAwEAAhEDEQA/AOVtPzRLHoOEUSwI6E2ERW+FRsYFSDj4VHTDtVLKxBy8hBxIxJSo0atkygtjUI1tmLbW1NFpSeH4aSanXhpT/Ud3RUbSCB+EyjIYq41J1pu5K1YZiLQfC0ebc3zKg5TCQ6ziOWUW6XVuwTZgWOQ+dfqs/LJMYxxZYsOmYT4f3kOA8dMrvVZN4PBuYDsjgPgdeo1pxp0UjJsDIdMobxy0J9FW9o5F7quhkk6+EAOtbQIH8MLJaITF8Kh5iM1K2LaUoeI40KgoMuRDiPdTwUFOJNvofVDYltBFDwIvxM+FxBDuVa68EThG0UPPRzRR3xcABmNR7JhRko/sWuLZHSWcPs3M83qdG8//AHopuFJUFS8lx11AUnLTkMVygBxu7SpdwJ0AHorBKYZCc0OIDSep86myrLNJMusKZQcQkbVp5g1UQ4LqGK7MjJVpFD5geaoOMYeYROh5jRMYM/J8WAy4XHZEVOYDmiJxxqh2Pq4dU5NvuU6L1sa7ypAUoD4AoqWb4qqViXarIpMjJh10RJNqhYwui8Nbdcjn0EgXKxbZqVi4oR8HVFUQUE3RcMqUy8h2KaNUBNTFTRTU06jCVXXFRNl8S9mlixOywGYV019EIYD5HCzZzrV0H1Vgk5IuoyGOZJ3n8yCw+GXEOOp06DerbhUg+lWhwbvIoB1Lzr5JHLkYbHCwrBNkXZsxaXH+N2Vv+0AknzV1lMKEBueI6GygrZpPu4qtSe0DZcZqOdTcCb05nXhYLUWcmZ51mdzC/M+rjTk0286IC2rfYdUtIXjvaIGHJBzu6CnuqVjW1U1EPiiOZbQOcT53+imsRgQ4AIYXPdvNi4ngN0Me/TRViajE5vhaN5+IDjS3iO7cOFUSGwOST6ICdmHu+JznD+K/oUKHHirG/Bw1veRiW10DrvI5MGnmo6YgNoS1ruQO/nYWTUZr0AafscwmbdUNzeHhoT5rpOAszM8bXZTr4q29FyiTj5Xgm3lX2XWNi8SD4YYd+hBqPIHTolvJj7GMD9EpAwog/dRHU/Kbjpb5FBbQbL1hmIBc6gakch9FMGAYZzajWoqDTp+/JKdPhzS0GrXDfYh248uqVWtjD+SpnGXy2WMBbVNzWpU/tBh3dx686jnx871UFFh3WvhnzjZl5Y8ZDklCsiI4okywulzCYQu3si4r7oyRQbm3R0qwgLkTLoKhBYtwxZYrUDIlrweR9vRPtaUJCN0ewIcUFYLiEX7tQil8Ys0BRC6fYXF0YnIIv1t6ptHYLAD4zQfhF3dG3oht0rC1Z0HZDB2AB8QZq0ENn5w3Qng3fzVmn3vivytIBGtDRrBewAsPL3qoaUxLupV0ewe+jIQ3NBtboAT5AKQ2dw98QBjbA/ESfM5jvJ4LLm29jsEuiTwzB4MP7x4MVw3upSu400A9SoLHdrHOc5sJuY8Qco4W5D6KexJmZ4hMdVgsdLnfQfv9Wn7Mta0hrdT4jq48jw6aCu860uuyzXpFCfEix3CGKBosQ0UbX5mguSVLnCGQoQjPADW/4TaXe4fjpv5K24ds3DhUEQUFPEBqRr3Y+pUNtvEJcHObVxtAhaBrdA4jhbzUuV6B8K2ykzck6JWNGJDT8INnOpuFdB+6qEmHufcUDRZtAOnmrLO4e7LWK4vcaA+Vg1o3AcuPJBzEHKWsoKi7qaNpo3mdPUpiEwDiQQw0386+Ssmy8y+BEaQLEjMNx4OH5SlQpI93XqT8kTs9KVJad1x8ionkuLsJCFSOjzDu8hZwaGlQRapHEcVUP/IlsW9AS6jhuJNq8t6sEpMFjHNcLEe4Hzpf3VKxyIK1rpcUuacPn6JaPyYeWtitpXmor+a3LcQqxGepeenxFYQdLU5EaEFV+M6pWj4qpNCPkbkmSUia3WptyyQFkiacE96EfYC25UnDFAFHQwKqSaLLjpDwFltaL6LakoQkMXRsNyFDboqE1cgsgDF7gKJUxiwo1Q6HPsNi+piPwR9IoH5hl+v0QCelIuV4I3V+RQ5K0GRfImIZnMb+GG2jRzI1+XoVLyE85w+7BtdwBLS7if3dc/w+ZeX8jc1+q6lstCZ3JzNBLrDdTmOYWbljxGsTs3K98HB72mEwH4nE19dfRGf/ACw5mtZlsdaeEH/seaVF2agB47yMRargSPDwAJ+gSJGBAbF+5ZXcHOqXdQN3ogP4jCRLyLnEGIQSdTEdf+VjdB18lHOwd0SIY0QG58Fbk8Fae9aQ2GCCPxU96n280PtBiXdMIYCHU1oPCOAHErnHV2Q9s55tM8QnUFHRTag0YBX3/WqhcJw0xCHEVc6w61FaeinY2FHK5xrmdb1NFatm8BbDAiOFmAhmlydT5U91MZaqJV492yAnMHLIbhS4FPS/zqoWTl+6jB26tT03/VdJn5DMwmnipUjhUUa30oqpPSQDMxpQEj2VFcdMtXslcUiBsOu829K0r5VFeS5pjESxI0+X9lZ5zFi9mWvw0p9D9FXsRkiW5hodeI1RoUmDntEDBjEkcL0Q8X4uSMwqH96Wu/Ca+SBN3LRxdsRydEjL6CiGm41SjJdlAg5pt0z6FPYzCN1LQxYKLlXeIKYbqpRWQp62kxCsV6KEUxFw2WQLSjID1CCyAMZFgohTONjwgqGQ59hsX1MRWHwC91BTTXgEKpfZ6HVzgNT4R51JKFN0rDJWx/DYbu8y0qSbHjz6fquhyc+yE5rK/wCG2/Nx1p7+qrDIeWI0gE5RQAD5lIZiAMRzaVI10rpfTzSGT/sdjUFxVFnmsYLyXOAqTUn5NHQLUpPEnw+ZUH3mYgA0qKnpzKIhR6ijKgD8W7+/RLygMKR0HAsVDLNoXHedGjopLEJTOwHe6/8AfqqrgsAiE+IbNZpxc86Cu/dVSErjRvezRRCulxYVQd2TsPCGOyAbqV6jd6qRflYKACjdOFVWcMxygtU3+ZT83ihe6jRfcB0orqcUtdncGySiTQDCK3Picf30VI2rmiZdzGi+ap5aforOABU5gXbh5fqoOckhprXXz3q3J6sn8Wmc5h4oQcrxu16cf3xSoeJguy0y8L68+CzaGRyx3M3fhPXcVn/hS2HmDXeEVJvQDU15Jqo1Ykozel6Gp1gDszbGlDu3aqHGqlI8areYt6UUY1t01gviJZ/sSMF9kHMm6MhtsgplMiq7EyzKlS0EXUbh/wASlIOpUorITMRBZaTc0PEsVrKojWXRcI0CFhOT7VwVicTbVigVOxjUUQMaRroqSVlsclHTAFJ4DHyxKb3Cg6/uqjokMg0K01xBBBoRoUKStUMp+zoOATAbGhZxVrogDgeGal/b0TW0mA9xibqAhjnAt4UdSoValcdPha7pm51qHeq7LNZZzD4ccNBiBoqd4LfjHsUpJOFsfx8ckeK/spsbZ/NFa1hsTVwOnJWDD8D8QMQPcxu5raDrpdS8HDnulxEhAF+WoBtu47lH7MNMV7xiEzGDgSBCDzBh0qRUFtC7TigRhz02Xfx6RIYqe8ayFBc1rWkUh/D5knW6lZTY9vchuc5j8RFKHlyCqTNlj9qJa401ZkiF/wCajiS420qDpTir/s9EIzMdU5SKV1oRWh6KFii51IusknC6ohH7OtgMu4uI3Dwj1UPDmCYmQVzOuGsBfEIHsArjikp3sQjd8/3ZDyElFlnOMNkN2alSQ7Md1yPOyhYYqf8AARybh3sqTtqpSE58KKyO2IymYubpUVFcpt1Kk5eFDiMzwzmHEGo9UU/YpseOYsXKMzg4taKDUOINbm/RWCalYcNhDWgCm5GeJNWkChOXUijy+Aw4s2DE0FCedOPopTtCdDhYdFDBTO0Npze4Ae1Sj9npQPLy7S3sdOn6KsdqE23uQ2vhhOBcN5c8EMHzUQVRtrs6clFOjlsIWeeZQ8FviRMA1hk8SU1A+JaMVSMOUrbYe0WUdN6qSJoFGx9UQFHsekG0COgjVDSYsjGaKSJA0YXWLcQ3WLqIIqE5PZrIeEE8xq4KxwOW8qYJonGFSUYHiTdCgFJTzatUaQhS7D4n8TF2jsnxHvJUwyW77FwzZm2c4DUAtc25tWq4uVeOzXJEjQ4WYsiNiF9WgZojMhBh5qacvQV0DkVoZxTcZWjrWyUxSEGO1b4TXiLfRTsXCYUS5Guul6dQqVg0z3c5NQbgNiVbXg9rYlfVzvRXiVjWCVhX1kjSb5RUkYyXZDHhHsEzhEPxvdxN09MRwK7ytYVDu797qqyr8iSIf1bY3Hcc5sjIdSE1MNo4cymvtLr0Oity4t2T9kqDqUChsYj+Eov7aCOB3qFxOLmNAqZZqqRbHCnbN4PMPax/djM65pVotuALrCptXmuXbezkV7YPf0bGiAxIkMBrcrQXCEHUFXHKTc1KvjsahybHRnk56ZGNB+LM5tbV1GUGu6h4rjs/Fc6I97yXOcSSXEk79aouFWkZ3kSqzcA0hBNy58SUXfdtWpYXTZnhx0UfHN0fFf4VGv1VisSQlBZEHRMwPhTxFVJRgcZ91ibjG6xcXSB2hKCQ0rZK4k04JxmibK2x1FxDGpg2ogptlHIyNqOqFnj94VWQTH2Dp+SmXQojYjCWuaatcNQRcEJkhWbs3w1kfEoLIhFBVwB3loqB638kMOWiT2ldGxFrnu8UWXgmxsHNZUtAIFLOJ39SulyEy4gBVHtqgw4JlpiGGiI2JTwgDMMpJrTWlAP5lPbM4o2PBhxWbwK/oUh5EXGVml4stOLJ0u479U7JxDDJPxA+o/VDYxIiLBIGYEXBBIKiMKjQfhj94CPxh7yDcajdvVItxkN8ecbosk3EzirjkaONif7KKmcahMBDSXUGjQTpcooMkQCfjtYHvH08ioyenDGflawMh/lAAJsLup00RMj9kYoXpJ/7oLw+L30MRMrmg/DXeK8OaZmGgAlSzG0hgbgq3tBiPdwXO4AmnIBAlGno7lpsiNscDc7D3TDXEOZmcG5QQQBQuBNwQ0k15Llc06rWHeYYJ6gU+i6HjnaayLhwgtY4Pc3KagZW1FCa1vatLDmubRYtugotHHBLoxM8uTHIo8DeiVLBZM6NHILIFkcV9BEd9qIEGrkTMOqhoWqsQiUh6LbisAskvNlwMAmDdYkPN1i4KhICcc2ySyyXFUkDRCwa+SWBZNk3XEDb21c3qtT8IFxPNOm729U1NuoSoaJjdoGiw/DXgm5eYcxwexxa5pq1wNCDxBCx8WqbQ2MRTQdimNx5lwdHiviFtm5jYVuaDQK49mOIxWGJSrodiW767y32sqvgezUSYNQCGb3H/rxXVNmcCEvla0aC/M6kpHyssVHj7H/Fxyc+RcsNxMPbY1+oWRsHa41uDxCAOFkHPDOV3DceKOlsWocrhldwP0O8JSMk+zT3HcQtshEoB3jqDgAD6pyDhwZoOp1J6p+FNty3cgJnFQKhpzE+ybnxStsCnOWjWJzuRtBqbAKq7SwT9niE3cWnpyCn2QL5nXcfbkEFi8HMwjik5St2G4fGjhkUGtUy4WV1xzY9xGeEL/ib9QqfEhEVBBBBv+i1sWSM1cTzuTHPG6kOzRpToEuXekTounZZtkYB6NRymZceJOzLkmS1Uo70SWXRIiBPAUTUZSCI+I262tvWLggy1LJQX2yiaiTpOijkX4MkTFACGfMhBAucaCpPAXKmJHYqbi0IhOa0731aPTX2VJZYx7YSGCUulZGicuDwTEWKXGpXR8H7JmmhjRSf4WDL7m/yVU2rmYAiugyrGthQzlLxd0Rw1Jeb5a6DzQY51kdRGJeM8a5S0QCsexOzX2uMS/8Aw4dC7+In4Wed69FXF23svwHu5NjiLxDnPQ2b/SB6quebjDXbL+PjU576RM4dgobSgAA0AH0R0KTuSpdsGgTQhrKeM11L9CILUmLLBxuARwOiWRQp6iuleiG/YKJFoGlupotCEBYD9PREPK3BZXku47onloZcEPMQa+qNcLpssuFzRKZHRJCh0sVStv8AZgCC6O0XZd1N7a39NV1Ey9QojHpPNLxmEfFDcPVpCsk8bUkAyJZIuLPP8WMHmoP76IqAq+DQ2sj5TETUB1KaV4cytizBlB+g+aKTJG6fxPD4kL42EDcaWPMHRDyuqlST2isouOmSdUPEfdOtQ0bVXBJCCFiwFaXFiFlpZ0R4YwFznGgA3ldL2b7K20Dpg5nH8INGjlUXKc7NNlQ1gjPHjeLV/C3d5n9F1CWl1lZc0pS4w6N7B48YR5zWyNwXZGBB+CGwdAPmrCyVbSlFuFBolBt1MIJdl5zvoqnaNOtlZCLEbZ5GSGd+Z9q+QqfJedF1vt1xb/Ly4P5orh/Q3/suSJrFFJWhDyJNyr9BOGyRjRocMaveG+ppVemcNYyGxrRYNAA6AUC4j2UYX3s9nIqILS7+Z3hb8yfJduEqlvIk+SS9DXiQXBt+w6JGFEhgqVGvlnDQrQmntKWeTe0Ofj1pknMQqJUoyoUY7FCdQUdIzgyq0JxcysoSURcSAshigKIa4ZCUHFmAIZvqiSSjsom5aNSrc1StRtQhoGIgCiTHn66BBco8Q/CXIloT01NMBF1Efaoh0Cdhwnn4ip/LyVUV/Dxdtnm/FZbu48Vn5Ijm+jiEIrDt/Kd3iUyOL83+8B31VeWpF3FMw5qpNHcth4TZrDYJeMxALDW/wEtHtRJxHs8guNWNyH+HT/amOxeZrJRG/lin+prT9CuhueFnSTjNuLo1o8ckFyV6ONYrsbHhA0GYctfRVebguafECKcV6Ei0O5QGK4BCiVDmA15IkfLlHUti0/8Aj4y3B0cXhussVtxXYUh/3Rsdx3LE4vKxNXYjLw8ydcTpmESoawDkp6Xh0QMnBopJpoFn4VWzZzSvQS1iTEZvW4T0DtFjsKUl3Rozg1o9S4g0aBvJonaTQnezzz2oYn32Jx6aQyIbf5Bf+ouVUReJTffRosU27x7n01pmcXUrv1QzW1RYqlQnKVybO09jmE93JOjEXjPNP9LPCPfMr+HqNwCVZDlIDIZ8LYbQDQivhrm8zfzUiGrOlK5NmvjjxikLJqmzBruSlhiKHT7L7XQgyQKTHlsrbJZjJGbMqNR9Fk5ewUTRDSE9Alc4ulGCEuHEoqqO/kXctfEQ2QHRPskhvCSIqX36KlBA5ObCGQGhbiNFLIQR1p0VX5x6SB8He2cS7Y5XLiWb88JjvSrD/wAVRF1HtulPHLRRva9h8i1w/wCRXL6JvE7gjMzKsjOo9i0f/MM/0O/5D9F1VsFcb7GYtJuK3jDr6OH6rucCDVKZIXkY/inWJAQlUiJKqZbDTEeHVc8KouszsrU1KXWKSjQrrEo8ascU9BcBoTjnJEJ1EmLFTaaSEu2FwSuc9u84RJQmAto+MKjecrXEEeZv1C6DLPXA+1TbH7ZNmG0UhQC5jdxL60c+lLaUA4DmmMexbNpMo5CekoGeI1gsXuDR1cQPqmKovCI4ZHhOIJDXtJAsbOB13I76EUelpOBkY1o0aA2vQURQamYDqjrdPBZiN1mOFE0luCZAKhnIcDQVtsKiUwWWLjjCmHtTj2ncm6FQ2Shs20WB6xzCnO4sqhLRoXSwFjWJwAUVkgbZzftp/wAtA0p3jutcnH1XIQQutdtU0BDl2by5zvIAN+ZXJcqewfQyfJ/9GXTsuxBsKfaLUitLOh+Ie4p5r0HLvFAvKcm0d7DoaVcLg0IuBWu5eoMNccg6Kk9Tv9hsNyx1+iSDkh5SQaJLnVU2WSBIzLrE5FWJZx2Mp6G3OQ8Z6ccmYgVGwkVscjTohwnvJoGtLj0aKn2C8v4hOGLFiRDq9znnq4k/Vd825jObhszl17unkSA72JXnsp7A7Vmf5mmkYth11pbCYEjvnZ5tGJmTYC4GLDGR4re1muI5il+qtOdedNkdo4knMCJDFQ4ZXtoTVgIc6g4gDXcu+4XirI8NsSG4Oa4VB+h4FZuePB/wavj5Oca9oPa5bTYWIHIZCmCqdawINj0TBiIsJpgpJinwrJvKE/GfQIF0yOKmbSIhbFlgC2Sh3R1meqFzQbix+qyiaDlTO0jbb7LB7mE4d9EFyNWMP4up3eqvG5OkDnJQVs532l7QCZnXZTWHCHds50JzO8zXyAVVDlompWALSjFRVGPKTk7Y5CJDgeBt816b2UnRGlYUQfia0+ouPVeZAu1dkWNZpN0I6wnED/S7xD5lCy6pjPjNu4fs6HHfRJhxUE+aqiIIsludse4cVsdcVi08XWLrISG3sSXQ0+AsjMso4k8tlW2/cG4dMf8A5kDzIH1Xncld57T21w+NcimU/wBbbHiFwVM+P0xLy/sv6MWwtLEyJj0CLSpBINKAgkWNiLcQSFObIbZRZGJbxwnfHDJsf4m8Hc1XQt1VZRUlTJjJxdo9H7N7US86zNBfcfEw0D29W8OYUwYa8vwI7mkkFzbUOUkWO7ouqbOdsrQwMm4bswoBEh0NRxc0nXpqkp+PX1H8flp6kdGiNom4UxRyDltq5OPTupiESRXKTld5h1DVZOxgN45XF+nFIzTgzQxyjNdh+Jz1ABxQMOJW6j2zHev5Cg9NVMS0C1TYDy90NtzkGSjCIuE1PEUHBQOM7eSUqPFFD3fkhkPdXnQ0b5lcg2j2+mZtzwXlkJxtCaaNoNATq7nWxTmPBKQjl8mMS/bU9qsGFWHLfeuc1w7wGjWO0aRUeLjbgFyOenXxYjnRHF73G7nGpPmky8fK4HK11K2cKtNRS4TVd5WhjxRh0ZmTLLJ2YdUoJAKU03RAQtXTsvxPu5osJtEb7tuPaqpR5KSwSbMKK2KPwGvlofZDyR5RaCYp8JqR6CgO8QUvDCr+CTjXgU4BWSCfCs7EjZzSEuWJT1iLSA8jbYa3G0TtE3M2CJRRO2c57WY9JB4G9zQemYH6Lhy6/wBrk7/9fLxe32JP0XIEXx/qK+U/n/hixYsTAqYtrbGgm5pzS2xSAWiwdSum7S+o8lxxmY8Vsc0to3cU2WqpQepUVFVjJhzSCHEFtwQSCDyO7yTYcaW0WZrKKIWgyFi0ZvwxYoPJ7h9f3VbfiEV9c8WIai9XuNeFQTdBmLa1ljnklRxRbk/2aDqXIB66IvFxCzB0OjQ9odlBLsh+EsJOpqM38yFDrEGwTTmHqFY5G3tokhFOkSIbYpLCHEgNDhmtvLdQOHRDO9FJKNBq2Ep1FpQSbRMBpoef0uhU6x1lxx1rs+xkRGgA3AAPkumyhq1easExZ8vFESH5jcRwXdNjNq4U2wZTR4+JhPiH6jmkZY3CdrpmnizLJDi+0WsMW0oNWIlFLP/Z" id="271" name="Google Shape;271;p26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BQUExQUFRUVFxwXFBcYGBUVFxgXFxcVFRcUFxQXHCYeFxwjGRcXHy8gIycpLCwsFR4xNTAqNSYrLCkBCQoKDgwOGg8PGSwkHyQsLCksLCwsKSwsLCwsLCkpLCwpKSwsKSwsLCksLCwsLCksKSwsLCwpLCwsKSwsLCwpKf/AABEIAQAAxQMBIgACEQEDEQH/xAAcAAABBAMBAAAAAAAAAAAAAAAEAgMFBgABBwj/xABAEAABAgQDBQYDBgQGAgMAAAABAAIDBBEhBRIxBkFRYXEHEyKBkaEyscEUI0JS0fBigqLhMzRykrLCFfEWJHP/xAAaAQACAwEBAAAAAAAAAAAAAAADBAECBQAG/8QAJxEAAgICAgICAgMAAwAAAAAAAAECEQMhEjEEQSIyE1FhcYEFIzP/2gAMAwEAAhEDEQA/AOVtPzRLHoOEUSwI6E2ERW+FRsYFSDj4VHTDtVLKxBy8hBxIxJSo0atkygtjUI1tmLbW1NFpSeH4aSanXhpT/Ud3RUbSCB+EyjIYq41J1pu5K1YZiLQfC0ebc3zKg5TCQ6ziOWUW6XVuwTZgWOQ+dfqs/LJMYxxZYsOmYT4f3kOA8dMrvVZN4PBuYDsjgPgdeo1pxp0UjJsDIdMobxy0J9FW9o5F7quhkk6+EAOtbQIH8MLJaITF8Kh5iM1K2LaUoeI40KgoMuRDiPdTwUFOJNvofVDYltBFDwIvxM+FxBDuVa68EThG0UPPRzRR3xcABmNR7JhRko/sWuLZHSWcPs3M83qdG8//AHopuFJUFS8lx11AUnLTkMVygBxu7SpdwJ0AHorBKYZCc0OIDSep86myrLNJMusKZQcQkbVp5g1UQ4LqGK7MjJVpFD5geaoOMYeYROh5jRMYM/J8WAy4XHZEVOYDmiJxxqh2Pq4dU5NvuU6L1sa7ypAUoD4AoqWb4qqViXarIpMjJh10RJNqhYwui8Nbdcjn0EgXKxbZqVi4oR8HVFUQUE3RcMqUy8h2KaNUBNTFTRTU06jCVXXFRNl8S9mlixOywGYV019EIYD5HCzZzrV0H1Vgk5IuoyGOZJ3n8yCw+GXEOOp06DerbhUg+lWhwbvIoB1Lzr5JHLkYbHCwrBNkXZsxaXH+N2Vv+0AknzV1lMKEBueI6GygrZpPu4qtSe0DZcZqOdTcCb05nXhYLUWcmZ51mdzC/M+rjTk0286IC2rfYdUtIXjvaIGHJBzu6CnuqVjW1U1EPiiOZbQOcT53+imsRgQ4AIYXPdvNi4ngN0Me/TRViajE5vhaN5+IDjS3iO7cOFUSGwOST6ICdmHu+JznD+K/oUKHHirG/Bw1veRiW10DrvI5MGnmo6YgNoS1ruQO/nYWTUZr0AafscwmbdUNzeHhoT5rpOAszM8bXZTr4q29FyiTj5Xgm3lX2XWNi8SD4YYd+hBqPIHTolvJj7GMD9EpAwog/dRHU/Kbjpb5FBbQbL1hmIBc6gakch9FMGAYZzajWoqDTp+/JKdPhzS0GrXDfYh248uqVWtjD+SpnGXy2WMBbVNzWpU/tBh3dx686jnx871UFFh3WvhnzjZl5Y8ZDklCsiI4okywulzCYQu3si4r7oyRQbm3R0qwgLkTLoKhBYtwxZYrUDIlrweR9vRPtaUJCN0ewIcUFYLiEX7tQil8Ys0BRC6fYXF0YnIIv1t6ptHYLAD4zQfhF3dG3oht0rC1Z0HZDB2AB8QZq0ENn5w3Qng3fzVmn3vivytIBGtDRrBewAsPL3qoaUxLupV0ewe+jIQ3NBtboAT5AKQ2dw98QBjbA/ESfM5jvJ4LLm29jsEuiTwzB4MP7x4MVw3upSu400A9SoLHdrHOc5sJuY8Qco4W5D6KexJmZ4hMdVgsdLnfQfv9Wn7Mta0hrdT4jq48jw6aCu860uuyzXpFCfEix3CGKBosQ0UbX5mguSVLnCGQoQjPADW/4TaXe4fjpv5K24ds3DhUEQUFPEBqRr3Y+pUNtvEJcHObVxtAhaBrdA4jhbzUuV6B8K2ykzck6JWNGJDT8INnOpuFdB+6qEmHufcUDRZtAOnmrLO4e7LWK4vcaA+Vg1o3AcuPJBzEHKWsoKi7qaNpo3mdPUpiEwDiQQw0386+Ssmy8y+BEaQLEjMNx4OH5SlQpI93XqT8kTs9KVJad1x8ionkuLsJCFSOjzDu8hZwaGlQRapHEcVUP/IlsW9AS6jhuJNq8t6sEpMFjHNcLEe4Hzpf3VKxyIK1rpcUuacPn6JaPyYeWtitpXmor+a3LcQqxGepeenxFYQdLU5EaEFV+M6pWj4qpNCPkbkmSUia3WptyyQFkiacE96EfYC25UnDFAFHQwKqSaLLjpDwFltaL6LakoQkMXRsNyFDboqE1cgsgDF7gKJUxiwo1Q6HPsNi+piPwR9IoH5hl+v0QCelIuV4I3V+RQ5K0GRfImIZnMb+GG2jRzI1+XoVLyE85w+7BtdwBLS7if3dc/w+ZeX8jc1+q6lstCZ3JzNBLrDdTmOYWbljxGsTs3K98HB72mEwH4nE19dfRGf/ACw5mtZlsdaeEH/seaVF2agB47yMRargSPDwAJ+gSJGBAbF+5ZXcHOqXdQN3ogP4jCRLyLnEGIQSdTEdf+VjdB18lHOwd0SIY0QG58Fbk8Fae9aQ2GCCPxU96n280PtBiXdMIYCHU1oPCOAHErnHV2Q9s55tM8QnUFHRTag0YBX3/WqhcJw0xCHEVc6w61FaeinY2FHK5xrmdb1NFatm8BbDAiOFmAhmlydT5U91MZaqJV492yAnMHLIbhS4FPS/zqoWTl+6jB26tT03/VdJn5DMwmnipUjhUUa30oqpPSQDMxpQEj2VFcdMtXslcUiBsOu829K0r5VFeS5pjESxI0+X9lZ5zFi9mWvw0p9D9FXsRkiW5hodeI1RoUmDntEDBjEkcL0Q8X4uSMwqH96Wu/Ca+SBN3LRxdsRydEjL6CiGm41SjJdlAg5pt0z6FPYzCN1LQxYKLlXeIKYbqpRWQp62kxCsV6KEUxFw2WQLSjID1CCyAMZFgohTONjwgqGQ59hsX1MRWHwC91BTTXgEKpfZ6HVzgNT4R51JKFN0rDJWx/DYbu8y0qSbHjz6fquhyc+yE5rK/wCG2/Nx1p7+qrDIeWI0gE5RQAD5lIZiAMRzaVI10rpfTzSGT/sdjUFxVFnmsYLyXOAqTUn5NHQLUpPEnw+ZUH3mYgA0qKnpzKIhR6ijKgD8W7+/RLygMKR0HAsVDLNoXHedGjopLEJTOwHe6/8AfqqrgsAiE+IbNZpxc86Cu/dVSErjRvezRRCulxYVQd2TsPCGOyAbqV6jd6qRflYKACjdOFVWcMxygtU3+ZT83ihe6jRfcB0orqcUtdncGySiTQDCK3Picf30VI2rmiZdzGi+ap5aforOABU5gXbh5fqoOckhprXXz3q3J6sn8Wmc5h4oQcrxu16cf3xSoeJguy0y8L68+CzaGRyx3M3fhPXcVn/hS2HmDXeEVJvQDU15Jqo1Ykozel6Gp1gDszbGlDu3aqHGqlI8areYt6UUY1t01gviJZ/sSMF9kHMm6MhtsgplMiq7EyzKlS0EXUbh/wASlIOpUorITMRBZaTc0PEsVrKojWXRcI0CFhOT7VwVicTbVigVOxjUUQMaRroqSVlsclHTAFJ4DHyxKb3Cg6/uqjokMg0K01xBBBoRoUKStUMp+zoOATAbGhZxVrogDgeGal/b0TW0mA9xibqAhjnAt4UdSoValcdPha7pm51qHeq7LNZZzD4ccNBiBoqd4LfjHsUpJOFsfx8ckeK/spsbZ/NFa1hsTVwOnJWDD8D8QMQPcxu5raDrpdS8HDnulxEhAF+WoBtu47lH7MNMV7xiEzGDgSBCDzBh0qRUFtC7TigRhz02Xfx6RIYqe8ayFBc1rWkUh/D5knW6lZTY9vchuc5j8RFKHlyCqTNlj9qJa401ZkiF/wCajiS420qDpTir/s9EIzMdU5SKV1oRWh6KFii51IusknC6ohH7OtgMu4uI3Dwj1UPDmCYmQVzOuGsBfEIHsArjikp3sQjd8/3ZDyElFlnOMNkN2alSQ7Md1yPOyhYYqf8AARybh3sqTtqpSE58KKyO2IymYubpUVFcpt1Kk5eFDiMzwzmHEGo9UU/YpseOYsXKMzg4taKDUOINbm/RWCalYcNhDWgCm5GeJNWkChOXUijy+Aw4s2DE0FCedOPopTtCdDhYdFDBTO0Npze4Ae1Sj9npQPLy7S3sdOn6KsdqE23uQ2vhhOBcN5c8EMHzUQVRtrs6clFOjlsIWeeZQ8FviRMA1hk8SU1A+JaMVSMOUrbYe0WUdN6qSJoFGx9UQFHsekG0COgjVDSYsjGaKSJA0YXWLcQ3WLqIIqE5PZrIeEE8xq4KxwOW8qYJonGFSUYHiTdCgFJTzatUaQhS7D4n8TF2jsnxHvJUwyW77FwzZm2c4DUAtc25tWq4uVeOzXJEjQ4WYsiNiF9WgZojMhBh5qacvQV0DkVoZxTcZWjrWyUxSEGO1b4TXiLfRTsXCYUS5Guul6dQqVg0z3c5NQbgNiVbXg9rYlfVzvRXiVjWCVhX1kjSb5RUkYyXZDHhHsEzhEPxvdxN09MRwK7ytYVDu797qqyr8iSIf1bY3Hcc5sjIdSE1MNo4cymvtLr0Oity4t2T9kqDqUChsYj+Eov7aCOB3qFxOLmNAqZZqqRbHCnbN4PMPax/djM65pVotuALrCptXmuXbezkV7YPf0bGiAxIkMBrcrQXCEHUFXHKTc1KvjsahybHRnk56ZGNB+LM5tbV1GUGu6h4rjs/Fc6I97yXOcSSXEk79aouFWkZ3kSqzcA0hBNy58SUXfdtWpYXTZnhx0UfHN0fFf4VGv1VisSQlBZEHRMwPhTxFVJRgcZ91ibjG6xcXSB2hKCQ0rZK4k04JxmibK2x1FxDGpg2ogptlHIyNqOqFnj94VWQTH2Dp+SmXQojYjCWuaatcNQRcEJkhWbs3w1kfEoLIhFBVwB3loqB638kMOWiT2ldGxFrnu8UWXgmxsHNZUtAIFLOJ39SulyEy4gBVHtqgw4JlpiGGiI2JTwgDMMpJrTWlAP5lPbM4o2PBhxWbwK/oUh5EXGVml4stOLJ0u479U7JxDDJPxA+o/VDYxIiLBIGYEXBBIKiMKjQfhj94CPxh7yDcajdvVItxkN8ecbosk3EzirjkaONif7KKmcahMBDSXUGjQTpcooMkQCfjtYHvH08ioyenDGflawMh/lAAJsLup00RMj9kYoXpJ/7oLw+L30MRMrmg/DXeK8OaZmGgAlSzG0hgbgq3tBiPdwXO4AmnIBAlGno7lpsiNscDc7D3TDXEOZmcG5QQQBQuBNwQ0k15Llc06rWHeYYJ6gU+i6HjnaayLhwgtY4Pc3KagZW1FCa1vatLDmubRYtugotHHBLoxM8uTHIo8DeiVLBZM6NHILIFkcV9BEd9qIEGrkTMOqhoWqsQiUh6LbisAskvNlwMAmDdYkPN1i4KhICcc2ySyyXFUkDRCwa+SWBZNk3XEDb21c3qtT8IFxPNOm729U1NuoSoaJjdoGiw/DXgm5eYcxwexxa5pq1wNCDxBCx8WqbQ2MRTQdimNx5lwdHiviFtm5jYVuaDQK49mOIxWGJSrodiW767y32sqvgezUSYNQCGb3H/rxXVNmcCEvla0aC/M6kpHyssVHj7H/Fxyc+RcsNxMPbY1+oWRsHa41uDxCAOFkHPDOV3DceKOlsWocrhldwP0O8JSMk+zT3HcQtshEoB3jqDgAD6pyDhwZoOp1J6p+FNty3cgJnFQKhpzE+ybnxStsCnOWjWJzuRtBqbAKq7SwT9niE3cWnpyCn2QL5nXcfbkEFi8HMwjik5St2G4fGjhkUGtUy4WV1xzY9xGeEL/ib9QqfEhEVBBBBv+i1sWSM1cTzuTHPG6kOzRpToEuXekTounZZtkYB6NRymZceJOzLkmS1Uo70SWXRIiBPAUTUZSCI+I262tvWLggy1LJQX2yiaiTpOijkX4MkTFACGfMhBAucaCpPAXKmJHYqbi0IhOa0731aPTX2VJZYx7YSGCUulZGicuDwTEWKXGpXR8H7JmmhjRSf4WDL7m/yVU2rmYAiugyrGthQzlLxd0Rw1Jeb5a6DzQY51kdRGJeM8a5S0QCsexOzX2uMS/8Aw4dC7+In4Wed69FXF23svwHu5NjiLxDnPQ2b/SB6quebjDXbL+PjU576RM4dgobSgAA0AH0R0KTuSpdsGgTQhrKeM11L9CILUmLLBxuARwOiWRQp6iuleiG/YKJFoGlupotCEBYD9PREPK3BZXku47onloZcEPMQa+qNcLpssuFzRKZHRJCh0sVStv8AZgCC6O0XZd1N7a39NV1Ey9QojHpPNLxmEfFDcPVpCsk8bUkAyJZIuLPP8WMHmoP76IqAq+DQ2sj5TETUB1KaV4cytizBlB+g+aKTJG6fxPD4kL42EDcaWPMHRDyuqlST2isouOmSdUPEfdOtQ0bVXBJCCFiwFaXFiFlpZ0R4YwFznGgA3ldL2b7K20Dpg5nH8INGjlUXKc7NNlQ1gjPHjeLV/C3d5n9F1CWl1lZc0pS4w6N7B48YR5zWyNwXZGBB+CGwdAPmrCyVbSlFuFBolBt1MIJdl5zvoqnaNOtlZCLEbZ5GSGd+Z9q+QqfJedF1vt1xb/Ly4P5orh/Q3/suSJrFFJWhDyJNyr9BOGyRjRocMaveG+ppVemcNYyGxrRYNAA6AUC4j2UYX3s9nIqILS7+Z3hb8yfJduEqlvIk+SS9DXiQXBt+w6JGFEhgqVGvlnDQrQmntKWeTe0Ofj1pknMQqJUoyoUY7FCdQUdIzgyq0JxcysoSURcSAshigKIa4ZCUHFmAIZvqiSSjsom5aNSrc1StRtQhoGIgCiTHn66BBco8Q/CXIloT01NMBF1Efaoh0Cdhwnn4ip/LyVUV/Dxdtnm/FZbu48Vn5Ijm+jiEIrDt/Kd3iUyOL83+8B31VeWpF3FMw5qpNHcth4TZrDYJeMxALDW/wEtHtRJxHs8guNWNyH+HT/amOxeZrJRG/lin+prT9CuhueFnSTjNuLo1o8ckFyV6ONYrsbHhA0GYctfRVebguafECKcV6Ei0O5QGK4BCiVDmA15IkfLlHUti0/8Aj4y3B0cXhussVtxXYUh/3Rsdx3LE4vKxNXYjLw8ydcTpmESoawDkp6Xh0QMnBopJpoFn4VWzZzSvQS1iTEZvW4T0DtFjsKUl3Rozg1o9S4g0aBvJonaTQnezzz2oYn32Jx6aQyIbf5Bf+ouVUReJTffRosU27x7n01pmcXUrv1QzW1RYqlQnKVybO09jmE93JOjEXjPNP9LPCPfMr+HqNwCVZDlIDIZ8LYbQDQivhrm8zfzUiGrOlK5NmvjjxikLJqmzBruSlhiKHT7L7XQgyQKTHlsrbJZjJGbMqNR9Fk5ewUTRDSE9Alc4ulGCEuHEoqqO/kXctfEQ2QHRPskhvCSIqX36KlBA5ObCGQGhbiNFLIQR1p0VX5x6SB8He2cS7Y5XLiWb88JjvSrD/wAVRF1HtulPHLRRva9h8i1w/wCRXL6JvE7gjMzKsjOo9i0f/MM/0O/5D9F1VsFcb7GYtJuK3jDr6OH6rucCDVKZIXkY/inWJAQlUiJKqZbDTEeHVc8KouszsrU1KXWKSjQrrEo8ascU9BcBoTjnJEJ1EmLFTaaSEu2FwSuc9u84RJQmAto+MKjecrXEEeZv1C6DLPXA+1TbH7ZNmG0UhQC5jdxL60c+lLaUA4DmmMexbNpMo5CekoGeI1gsXuDR1cQPqmKovCI4ZHhOIJDXtJAsbOB13I76EUelpOBkY1o0aA2vQURQamYDqjrdPBZiN1mOFE0luCZAKhnIcDQVtsKiUwWWLjjCmHtTj2ncm6FQ2Shs20WB6xzCnO4sqhLRoXSwFjWJwAUVkgbZzftp/wAtA0p3jutcnH1XIQQutdtU0BDl2by5zvIAN+ZXJcqewfQyfJ/9GXTsuxBsKfaLUitLOh+Ie4p5r0HLvFAvKcm0d7DoaVcLg0IuBWu5eoMNccg6Kk9Tv9hsNyx1+iSDkh5SQaJLnVU2WSBIzLrE5FWJZx2Mp6G3OQ8Z6ccmYgVGwkVscjTohwnvJoGtLj0aKn2C8v4hOGLFiRDq9znnq4k/Vd825jObhszl17unkSA72JXnsp7A7Vmf5mmkYth11pbCYEjvnZ5tGJmTYC4GLDGR4re1muI5il+qtOdedNkdo4knMCJDFQ4ZXtoTVgIc6g4gDXcu+4XirI8NsSG4Oa4VB+h4FZuePB/wavj5Oca9oPa5bTYWIHIZCmCqdawINj0TBiIsJpgpJinwrJvKE/GfQIF0yOKmbSIhbFlgC2Sh3R1meqFzQbix+qyiaDlTO0jbb7LB7mE4d9EFyNWMP4up3eqvG5OkDnJQVs532l7QCZnXZTWHCHds50JzO8zXyAVVDlompWALSjFRVGPKTk7Y5CJDgeBt816b2UnRGlYUQfia0+ouPVeZAu1dkWNZpN0I6wnED/S7xD5lCy6pjPjNu4fs6HHfRJhxUE+aqiIIsludse4cVsdcVi08XWLrISG3sSXQ0+AsjMso4k8tlW2/cG4dMf8A5kDzIH1Xncld57T21w+NcimU/wBbbHiFwVM+P0xLy/sv6MWwtLEyJj0CLSpBINKAgkWNiLcQSFObIbZRZGJbxwnfHDJsf4m8Hc1XQt1VZRUlTJjJxdo9H7N7US86zNBfcfEw0D29W8OYUwYa8vwI7mkkFzbUOUkWO7ouqbOdsrQwMm4bswoBEh0NRxc0nXpqkp+PX1H8flp6kdGiNom4UxRyDltq5OPTupiESRXKTld5h1DVZOxgN45XF+nFIzTgzQxyjNdh+Jz1ABxQMOJW6j2zHev5Cg9NVMS0C1TYDy90NtzkGSjCIuE1PEUHBQOM7eSUqPFFD3fkhkPdXnQ0b5lcg2j2+mZtzwXlkJxtCaaNoNATq7nWxTmPBKQjl8mMS/bU9qsGFWHLfeuc1w7wGjWO0aRUeLjbgFyOenXxYjnRHF73G7nGpPmky8fK4HK11K2cKtNRS4TVd5WhjxRh0ZmTLLJ2YdUoJAKU03RAQtXTsvxPu5osJtEb7tuPaqpR5KSwSbMKK2KPwGvlofZDyR5RaCYp8JqR6CgO8QUvDCr+CTjXgU4BWSCfCs7EjZzSEuWJT1iLSA8jbYa3G0TtE3M2CJRRO2c57WY9JB4G9zQemYH6Lhy6/wBrk7/9fLxe32JP0XIEXx/qK+U/n/hixYsTAqYtrbGgm5pzS2xSAWiwdSum7S+o8lxxmY8Vsc0to3cU2WqpQepUVFVjJhzSCHEFtwQSCDyO7yTYcaW0WZrKKIWgyFi0ZvwxYoPJ7h9f3VbfiEV9c8WIai9XuNeFQTdBmLa1ljnklRxRbk/2aDqXIB66IvFxCzB0OjQ9odlBLsh+EsJOpqM38yFDrEGwTTmHqFY5G3tokhFOkSIbYpLCHEgNDhmtvLdQOHRDO9FJKNBq2Ep1FpQSbRMBpoef0uhU6x1lxx1rs+xkRGgA3AAPkumyhq1easExZ8vFESH5jcRwXdNjNq4U2wZTR4+JhPiH6jmkZY3CdrpmnizLJDi+0WsMW0oNWIlFLP/Z" id="272" name="Google Shape;272;p26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BQUExQUFRUVFxwXFBcYGBUVFxgXFxcVFRcUFxQXHCYeFxwjGRcXHy8gIycpLCwsFR4xNTAqNSYrLCkBCQoKDgwOGg8PGSwkHyQsLCksLCwsKSwsLCwsLCkpLCwpKSwsKSwsLCksLCwsLCksKSwsLCwpLCwsKSwsLCwpKf/AABEIAQAAxQMBIgACEQEDEQH/xAAcAAABBAMBAAAAAAAAAAAAAAAEAgMFBgABBwj/xABAEAABAgQDBQYDBgQGAgMAAAABAAIDBBEhBRIxBkFRYXEHEyKBkaEyscEUI0JS0fBigqLhMzRykrLCFfEWJHP/xAAaAQACAwEBAAAAAAAAAAAAAAADBAECBQAG/8QAJxEAAgICAgICAgMAAwAAAAAAAAECEQMhEjEEQSIyE1FhcYEFIzP/2gAMAwEAAhEDEQA/AOVtPzRLHoOEUSwI6E2ERW+FRsYFSDj4VHTDtVLKxBy8hBxIxJSo0atkygtjUI1tmLbW1NFpSeH4aSanXhpT/Ud3RUbSCB+EyjIYq41J1pu5K1YZiLQfC0ebc3zKg5TCQ6ziOWUW6XVuwTZgWOQ+dfqs/LJMYxxZYsOmYT4f3kOA8dMrvVZN4PBuYDsjgPgdeo1pxp0UjJsDIdMobxy0J9FW9o5F7quhkk6+EAOtbQIH8MLJaITF8Kh5iM1K2LaUoeI40KgoMuRDiPdTwUFOJNvofVDYltBFDwIvxM+FxBDuVa68EThG0UPPRzRR3xcABmNR7JhRko/sWuLZHSWcPs3M83qdG8//AHopuFJUFS8lx11AUnLTkMVygBxu7SpdwJ0AHorBKYZCc0OIDSep86myrLNJMusKZQcQkbVp5g1UQ4LqGK7MjJVpFD5geaoOMYeYROh5jRMYM/J8WAy4XHZEVOYDmiJxxqh2Pq4dU5NvuU6L1sa7ypAUoD4AoqWb4qqViXarIpMjJh10RJNqhYwui8Nbdcjn0EgXKxbZqVi4oR8HVFUQUE3RcMqUy8h2KaNUBNTFTRTU06jCVXXFRNl8S9mlixOywGYV019EIYD5HCzZzrV0H1Vgk5IuoyGOZJ3n8yCw+GXEOOp06DerbhUg+lWhwbvIoB1Lzr5JHLkYbHCwrBNkXZsxaXH+N2Vv+0AknzV1lMKEBueI6GygrZpPu4qtSe0DZcZqOdTcCb05nXhYLUWcmZ51mdzC/M+rjTk0286IC2rfYdUtIXjvaIGHJBzu6CnuqVjW1U1EPiiOZbQOcT53+imsRgQ4AIYXPdvNi4ngN0Me/TRViajE5vhaN5+IDjS3iO7cOFUSGwOST6ICdmHu+JznD+K/oUKHHirG/Bw1veRiW10DrvI5MGnmo6YgNoS1ruQO/nYWTUZr0AafscwmbdUNzeHhoT5rpOAszM8bXZTr4q29FyiTj5Xgm3lX2XWNi8SD4YYd+hBqPIHTolvJj7GMD9EpAwog/dRHU/Kbjpb5FBbQbL1hmIBc6gakch9FMGAYZzajWoqDTp+/JKdPhzS0GrXDfYh248uqVWtjD+SpnGXy2WMBbVNzWpU/tBh3dx686jnx871UFFh3WvhnzjZl5Y8ZDklCsiI4okywulzCYQu3si4r7oyRQbm3R0qwgLkTLoKhBYtwxZYrUDIlrweR9vRPtaUJCN0ewIcUFYLiEX7tQil8Ys0BRC6fYXF0YnIIv1t6ptHYLAD4zQfhF3dG3oht0rC1Z0HZDB2AB8QZq0ENn5w3Qng3fzVmn3vivytIBGtDRrBewAsPL3qoaUxLupV0ewe+jIQ3NBtboAT5AKQ2dw98QBjbA/ESfM5jvJ4LLm29jsEuiTwzB4MP7x4MVw3upSu400A9SoLHdrHOc5sJuY8Qco4W5D6KexJmZ4hMdVgsdLnfQfv9Wn7Mta0hrdT4jq48jw6aCu860uuyzXpFCfEix3CGKBosQ0UbX5mguSVLnCGQoQjPADW/4TaXe4fjpv5K24ds3DhUEQUFPEBqRr3Y+pUNtvEJcHObVxtAhaBrdA4jhbzUuV6B8K2ykzck6JWNGJDT8INnOpuFdB+6qEmHufcUDRZtAOnmrLO4e7LWK4vcaA+Vg1o3AcuPJBzEHKWsoKi7qaNpo3mdPUpiEwDiQQw0386+Ssmy8y+BEaQLEjMNx4OH5SlQpI93XqT8kTs9KVJad1x8ionkuLsJCFSOjzDu8hZwaGlQRapHEcVUP/IlsW9AS6jhuJNq8t6sEpMFjHNcLEe4Hzpf3VKxyIK1rpcUuacPn6JaPyYeWtitpXmor+a3LcQqxGepeenxFYQdLU5EaEFV+M6pWj4qpNCPkbkmSUia3WptyyQFkiacE96EfYC25UnDFAFHQwKqSaLLjpDwFltaL6LakoQkMXRsNyFDboqE1cgsgDF7gKJUxiwo1Q6HPsNi+piPwR9IoH5hl+v0QCelIuV4I3V+RQ5K0GRfImIZnMb+GG2jRzI1+XoVLyE85w+7BtdwBLS7if3dc/w+ZeX8jc1+q6lstCZ3JzNBLrDdTmOYWbljxGsTs3K98HB72mEwH4nE19dfRGf/ACw5mtZlsdaeEH/seaVF2agB47yMRargSPDwAJ+gSJGBAbF+5ZXcHOqXdQN3ogP4jCRLyLnEGIQSdTEdf+VjdB18lHOwd0SIY0QG58Fbk8Fae9aQ2GCCPxU96n280PtBiXdMIYCHU1oPCOAHErnHV2Q9s55tM8QnUFHRTag0YBX3/WqhcJw0xCHEVc6w61FaeinY2FHK5xrmdb1NFatm8BbDAiOFmAhmlydT5U91MZaqJV492yAnMHLIbhS4FPS/zqoWTl+6jB26tT03/VdJn5DMwmnipUjhUUa30oqpPSQDMxpQEj2VFcdMtXslcUiBsOu829K0r5VFeS5pjESxI0+X9lZ5zFi9mWvw0p9D9FXsRkiW5hodeI1RoUmDntEDBjEkcL0Q8X4uSMwqH96Wu/Ca+SBN3LRxdsRydEjL6CiGm41SjJdlAg5pt0z6FPYzCN1LQxYKLlXeIKYbqpRWQp62kxCsV6KEUxFw2WQLSjID1CCyAMZFgohTONjwgqGQ59hsX1MRWHwC91BTTXgEKpfZ6HVzgNT4R51JKFN0rDJWx/DYbu8y0qSbHjz6fquhyc+yE5rK/wCG2/Nx1p7+qrDIeWI0gE5RQAD5lIZiAMRzaVI10rpfTzSGT/sdjUFxVFnmsYLyXOAqTUn5NHQLUpPEnw+ZUH3mYgA0qKnpzKIhR6ijKgD8W7+/RLygMKR0HAsVDLNoXHedGjopLEJTOwHe6/8AfqqrgsAiE+IbNZpxc86Cu/dVSErjRvezRRCulxYVQd2TsPCGOyAbqV6jd6qRflYKACjdOFVWcMxygtU3+ZT83ihe6jRfcB0orqcUtdncGySiTQDCK3Picf30VI2rmiZdzGi+ap5aforOABU5gXbh5fqoOckhprXXz3q3J6sn8Wmc5h4oQcrxu16cf3xSoeJguy0y8L68+CzaGRyx3M3fhPXcVn/hS2HmDXeEVJvQDU15Jqo1Ykozel6Gp1gDszbGlDu3aqHGqlI8areYt6UUY1t01gviJZ/sSMF9kHMm6MhtsgplMiq7EyzKlS0EXUbh/wASlIOpUorITMRBZaTc0PEsVrKojWXRcI0CFhOT7VwVicTbVigVOxjUUQMaRroqSVlsclHTAFJ4DHyxKb3Cg6/uqjokMg0K01xBBBoRoUKStUMp+zoOATAbGhZxVrogDgeGal/b0TW0mA9xibqAhjnAt4UdSoValcdPha7pm51qHeq7LNZZzD4ccNBiBoqd4LfjHsUpJOFsfx8ckeK/spsbZ/NFa1hsTVwOnJWDD8D8QMQPcxu5raDrpdS8HDnulxEhAF+WoBtu47lH7MNMV7xiEzGDgSBCDzBh0qRUFtC7TigRhz02Xfx6RIYqe8ayFBc1rWkUh/D5knW6lZTY9vchuc5j8RFKHlyCqTNlj9qJa401ZkiF/wCajiS420qDpTir/s9EIzMdU5SKV1oRWh6KFii51IusknC6ohH7OtgMu4uI3Dwj1UPDmCYmQVzOuGsBfEIHsArjikp3sQjd8/3ZDyElFlnOMNkN2alSQ7Md1yPOyhYYqf8AARybh3sqTtqpSE58KKyO2IymYubpUVFcpt1Kk5eFDiMzwzmHEGo9UU/YpseOYsXKMzg4taKDUOINbm/RWCalYcNhDWgCm5GeJNWkChOXUijy+Aw4s2DE0FCedOPopTtCdDhYdFDBTO0Npze4Ae1Sj9npQPLy7S3sdOn6KsdqE23uQ2vhhOBcN5c8EMHzUQVRtrs6clFOjlsIWeeZQ8FviRMA1hk8SU1A+JaMVSMOUrbYe0WUdN6qSJoFGx9UQFHsekG0COgjVDSYsjGaKSJA0YXWLcQ3WLqIIqE5PZrIeEE8xq4KxwOW8qYJonGFSUYHiTdCgFJTzatUaQhS7D4n8TF2jsnxHvJUwyW77FwzZm2c4DUAtc25tWq4uVeOzXJEjQ4WYsiNiF9WgZojMhBh5qacvQV0DkVoZxTcZWjrWyUxSEGO1b4TXiLfRTsXCYUS5Guul6dQqVg0z3c5NQbgNiVbXg9rYlfVzvRXiVjWCVhX1kjSb5RUkYyXZDHhHsEzhEPxvdxN09MRwK7ytYVDu797qqyr8iSIf1bY3Hcc5sjIdSE1MNo4cymvtLr0Oity4t2T9kqDqUChsYj+Eov7aCOB3qFxOLmNAqZZqqRbHCnbN4PMPax/djM65pVotuALrCptXmuXbezkV7YPf0bGiAxIkMBrcrQXCEHUFXHKTc1KvjsahybHRnk56ZGNB+LM5tbV1GUGu6h4rjs/Fc6I97yXOcSSXEk79aouFWkZ3kSqzcA0hBNy58SUXfdtWpYXTZnhx0UfHN0fFf4VGv1VisSQlBZEHRMwPhTxFVJRgcZ91ibjG6xcXSB2hKCQ0rZK4k04JxmibK2x1FxDGpg2ogptlHIyNqOqFnj94VWQTH2Dp+SmXQojYjCWuaatcNQRcEJkhWbs3w1kfEoLIhFBVwB3loqB638kMOWiT2ldGxFrnu8UWXgmxsHNZUtAIFLOJ39SulyEy4gBVHtqgw4JlpiGGiI2JTwgDMMpJrTWlAP5lPbM4o2PBhxWbwK/oUh5EXGVml4stOLJ0u479U7JxDDJPxA+o/VDYxIiLBIGYEXBBIKiMKjQfhj94CPxh7yDcajdvVItxkN8ecbosk3EzirjkaONif7KKmcahMBDSXUGjQTpcooMkQCfjtYHvH08ioyenDGflawMh/lAAJsLup00RMj9kYoXpJ/7oLw+L30MRMrmg/DXeK8OaZmGgAlSzG0hgbgq3tBiPdwXO4AmnIBAlGno7lpsiNscDc7D3TDXEOZmcG5QQQBQuBNwQ0k15Llc06rWHeYYJ6gU+i6HjnaayLhwgtY4Pc3KagZW1FCa1vatLDmubRYtugotHHBLoxM8uTHIo8DeiVLBZM6NHILIFkcV9BEd9qIEGrkTMOqhoWqsQiUh6LbisAskvNlwMAmDdYkPN1i4KhICcc2ySyyXFUkDRCwa+SWBZNk3XEDb21c3qtT8IFxPNOm729U1NuoSoaJjdoGiw/DXgm5eYcxwexxa5pq1wNCDxBCx8WqbQ2MRTQdimNx5lwdHiviFtm5jYVuaDQK49mOIxWGJSrodiW767y32sqvgezUSYNQCGb3H/rxXVNmcCEvla0aC/M6kpHyssVHj7H/Fxyc+RcsNxMPbY1+oWRsHa41uDxCAOFkHPDOV3DceKOlsWocrhldwP0O8JSMk+zT3HcQtshEoB3jqDgAD6pyDhwZoOp1J6p+FNty3cgJnFQKhpzE+ybnxStsCnOWjWJzuRtBqbAKq7SwT9niE3cWnpyCn2QL5nXcfbkEFi8HMwjik5St2G4fGjhkUGtUy4WV1xzY9xGeEL/ib9QqfEhEVBBBBv+i1sWSM1cTzuTHPG6kOzRpToEuXekTounZZtkYB6NRymZceJOzLkmS1Uo70SWXRIiBPAUTUZSCI+I262tvWLggy1LJQX2yiaiTpOijkX4MkTFACGfMhBAucaCpPAXKmJHYqbi0IhOa0731aPTX2VJZYx7YSGCUulZGicuDwTEWKXGpXR8H7JmmhjRSf4WDL7m/yVU2rmYAiugyrGthQzlLxd0Rw1Jeb5a6DzQY51kdRGJeM8a5S0QCsexOzX2uMS/8Aw4dC7+In4Wed69FXF23svwHu5NjiLxDnPQ2b/SB6quebjDXbL+PjU576RM4dgobSgAA0AH0R0KTuSpdsGgTQhrKeM11L9CILUmLLBxuARwOiWRQp6iuleiG/YKJFoGlupotCEBYD9PREPK3BZXku47onloZcEPMQa+qNcLpssuFzRKZHRJCh0sVStv8AZgCC6O0XZd1N7a39NV1Ey9QojHpPNLxmEfFDcPVpCsk8bUkAyJZIuLPP8WMHmoP76IqAq+DQ2sj5TETUB1KaV4cytizBlB+g+aKTJG6fxPD4kL42EDcaWPMHRDyuqlST2isouOmSdUPEfdOtQ0bVXBJCCFiwFaXFiFlpZ0R4YwFznGgA3ldL2b7K20Dpg5nH8INGjlUXKc7NNlQ1gjPHjeLV/C3d5n9F1CWl1lZc0pS4w6N7B48YR5zWyNwXZGBB+CGwdAPmrCyVbSlFuFBolBt1MIJdl5zvoqnaNOtlZCLEbZ5GSGd+Z9q+QqfJedF1vt1xb/Ly4P5orh/Q3/suSJrFFJWhDyJNyr9BOGyRjRocMaveG+ppVemcNYyGxrRYNAA6AUC4j2UYX3s9nIqILS7+Z3hb8yfJduEqlvIk+SS9DXiQXBt+w6JGFEhgqVGvlnDQrQmntKWeTe0Ofj1pknMQqJUoyoUY7FCdQUdIzgyq0JxcysoSURcSAshigKIa4ZCUHFmAIZvqiSSjsom5aNSrc1StRtQhoGIgCiTHn66BBco8Q/CXIloT01NMBF1Efaoh0Cdhwnn4ip/LyVUV/Dxdtnm/FZbu48Vn5Ijm+jiEIrDt/Kd3iUyOL83+8B31VeWpF3FMw5qpNHcth4TZrDYJeMxALDW/wEtHtRJxHs8guNWNyH+HT/amOxeZrJRG/lin+prT9CuhueFnSTjNuLo1o8ckFyV6ONYrsbHhA0GYctfRVebguafECKcV6Ei0O5QGK4BCiVDmA15IkfLlHUti0/8Aj4y3B0cXhussVtxXYUh/3Rsdx3LE4vKxNXYjLw8ydcTpmESoawDkp6Xh0QMnBopJpoFn4VWzZzSvQS1iTEZvW4T0DtFjsKUl3Rozg1o9S4g0aBvJonaTQnezzz2oYn32Jx6aQyIbf5Bf+ouVUReJTffRosU27x7n01pmcXUrv1QzW1RYqlQnKVybO09jmE93JOjEXjPNP9LPCPfMr+HqNwCVZDlIDIZ8LYbQDQivhrm8zfzUiGrOlK5NmvjjxikLJqmzBruSlhiKHT7L7XQgyQKTHlsrbJZjJGbMqNR9Fk5ewUTRDSE9Alc4ulGCEuHEoqqO/kXctfEQ2QHRPskhvCSIqX36KlBA5ObCGQGhbiNFLIQR1p0VX5x6SB8He2cS7Y5XLiWb88JjvSrD/wAVRF1HtulPHLRRva9h8i1w/wCRXL6JvE7gjMzKsjOo9i0f/MM/0O/5D9F1VsFcb7GYtJuK3jDr6OH6rucCDVKZIXkY/inWJAQlUiJKqZbDTEeHVc8KouszsrU1KXWKSjQrrEo8ascU9BcBoTjnJEJ1EmLFTaaSEu2FwSuc9u84RJQmAto+MKjecrXEEeZv1C6DLPXA+1TbH7ZNmG0UhQC5jdxL60c+lLaUA4DmmMexbNpMo5CekoGeI1gsXuDR1cQPqmKovCI4ZHhOIJDXtJAsbOB13I76EUelpOBkY1o0aA2vQURQamYDqjrdPBZiN1mOFE0luCZAKhnIcDQVtsKiUwWWLjjCmHtTj2ncm6FQ2Shs20WB6xzCnO4sqhLRoXSwFjWJwAUVkgbZzftp/wAtA0p3jutcnH1XIQQutdtU0BDl2by5zvIAN+ZXJcqewfQyfJ/9GXTsuxBsKfaLUitLOh+Ie4p5r0HLvFAvKcm0d7DoaVcLg0IuBWu5eoMNccg6Kk9Tv9hsNyx1+iSDkh5SQaJLnVU2WSBIzLrE5FWJZx2Mp6G3OQ8Z6ccmYgVGwkVscjTohwnvJoGtLj0aKn2C8v4hOGLFiRDq9znnq4k/Vd825jObhszl17unkSA72JXnsp7A7Vmf5mmkYth11pbCYEjvnZ5tGJmTYC4GLDGR4re1muI5il+qtOdedNkdo4knMCJDFQ4ZXtoTVgIc6g4gDXcu+4XirI8NsSG4Oa4VB+h4FZuePB/wavj5Oca9oPa5bTYWIHIZCmCqdawINj0TBiIsJpgpJinwrJvKE/GfQIF0yOKmbSIhbFlgC2Sh3R1meqFzQbix+qyiaDlTO0jbb7LB7mE4d9EFyNWMP4up3eqvG5OkDnJQVs532l7QCZnXZTWHCHds50JzO8zXyAVVDlompWALSjFRVGPKTk7Y5CJDgeBt816b2UnRGlYUQfia0+ouPVeZAu1dkWNZpN0I6wnED/S7xD5lCy6pjPjNu4fs6HHfRJhxUE+aqiIIsludse4cVsdcVi08XWLrISG3sSXQ0+AsjMso4k8tlW2/cG4dMf8A5kDzIH1Xncld57T21w+NcimU/wBbbHiFwVM+P0xLy/sv6MWwtLEyJj0CLSpBINKAgkWNiLcQSFObIbZRZGJbxwnfHDJsf4m8Hc1XQt1VZRUlTJjJxdo9H7N7US86zNBfcfEw0D29W8OYUwYa8vwI7mkkFzbUOUkWO7ouqbOdsrQwMm4bswoBEh0NRxc0nXpqkp+PX1H8flp6kdGiNom4UxRyDltq5OPTupiESRXKTld5h1DVZOxgN45XF+nFIzTgzQxyjNdh+Jz1ABxQMOJW6j2zHev5Cg9NVMS0C1TYDy90NtzkGSjCIuE1PEUHBQOM7eSUqPFFD3fkhkPdXnQ0b5lcg2j2+mZtzwXlkJxtCaaNoNATq7nWxTmPBKQjl8mMS/bU9qsGFWHLfeuc1w7wGjWO0aRUeLjbgFyOenXxYjnRHF73G7nGpPmky8fK4HK11K2cKtNRS4TVd5WhjxRh0ZmTLLJ2YdUoJAKU03RAQtXTsvxPu5osJtEb7tuPaqpR5KSwSbMKK2KPwGvlofZDyR5RaCYp8JqR6CgO8QUvDCr+CTjXgU4BWSCfCs7EjZzSEuWJT1iLSA8jbYa3G0TtE3M2CJRRO2c57WY9JB4G9zQemYH6Lhy6/wBrk7/9fLxe32JP0XIEXx/qK+U/n/hixYsTAqYtrbGgm5pzS2xSAWiwdSum7S+o8lxxmY8Vsc0to3cU2WqpQepUVFVjJhzSCHEFtwQSCDyO7yTYcaW0WZrKKIWgyFi0ZvwxYoPJ7h9f3VbfiEV9c8WIai9XuNeFQTdBmLa1ljnklRxRbk/2aDqXIB66IvFxCzB0OjQ9odlBLsh+EsJOpqM38yFDrEGwTTmHqFY5G3tokhFOkSIbYpLCHEgNDhmtvLdQOHRDO9FJKNBq2Ep1FpQSbRMBpoef0uhU6x1lxx1rs+xkRGgA3AAPkumyhq1easExZ8vFESH5jcRwXdNjNq4U2wZTR4+JhPiH6jmkZY3CdrpmnizLJDi+0WsMW0oNWIlFLP/Z" id="273" name="Google Shape;273;p26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3.gstatic.com/images?q=tbn:ANd9GcSLmGlZYoHkRMHi4uImmzZ8lX-j-_h2I_cUvgD6DwBQj8N7rEOB" id="274" name="Google Shape;27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2225" y="3357562"/>
            <a:ext cx="2016125" cy="276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7"/>
          <p:cNvSpPr txBox="1"/>
          <p:nvPr>
            <p:ph idx="1" type="body"/>
          </p:nvPr>
        </p:nvSpPr>
        <p:spPr>
          <a:xfrm>
            <a:off x="457200" y="1074750"/>
            <a:ext cx="8229600" cy="4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HAND SIGNALS</a:t>
            </a:r>
            <a:endParaRPr/>
          </a:p>
        </p:txBody>
      </p:sp>
      <p:pic>
        <p:nvPicPr>
          <p:cNvPr id="280" name="Google Shape;28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9250" y="2133600"/>
            <a:ext cx="5545137" cy="412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8"/>
          <p:cNvSpPr txBox="1"/>
          <p:nvPr>
            <p:ph idx="1" type="body"/>
          </p:nvPr>
        </p:nvSpPr>
        <p:spPr>
          <a:xfrm>
            <a:off x="457200" y="404812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HAND SHAKING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Roman salute</a:t>
            </a: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Subordination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F9F9F9"/>
              </a:buClr>
              <a:buSzPts val="520"/>
              <a:buFont typeface="Noto Sans Symbols"/>
              <a:buNone/>
            </a:pPr>
            <a:r>
              <a:t/>
            </a:r>
            <a:endParaRPr b="0" i="0" sz="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Domination</a:t>
            </a: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Equality</a:t>
            </a:r>
            <a:endParaRPr/>
          </a:p>
        </p:txBody>
      </p:sp>
      <p:pic>
        <p:nvPicPr>
          <p:cNvPr id="286" name="Google Shape;28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3350" y="1268412"/>
            <a:ext cx="222885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51500" y="1341437"/>
            <a:ext cx="2270125" cy="165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03462" y="3488687"/>
            <a:ext cx="2733675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38775" y="3479150"/>
            <a:ext cx="2695575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9"/>
          <p:cNvSpPr txBox="1"/>
          <p:nvPr>
            <p:ph idx="1" type="body"/>
          </p:nvPr>
        </p:nvSpPr>
        <p:spPr>
          <a:xfrm>
            <a:off x="457200" y="1096962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BELL GESTURE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appears in the interaction between subordinate and superior.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Those who are sure and superior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often use this gesture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endParaRPr/>
          </a:p>
        </p:txBody>
      </p:sp>
      <p:pic>
        <p:nvPicPr>
          <p:cNvPr descr="http://t3.gstatic.com/images?q=tbn:ANd9GcTmihuv0Tb3HYrk3dBoGqWC6b1Zpk35DlQOcDL1Hx939isiztbi" id="295" name="Google Shape;29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43662" y="1916112"/>
            <a:ext cx="1873250" cy="316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329150" y="111645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1" lang="en-US">
                <a:solidFill>
                  <a:srgbClr val="FF9933"/>
                </a:solidFill>
              </a:rPr>
              <a:t>78% of the message is non-verbal communication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/>
              <a:t>13% is voice and diction</a:t>
            </a:r>
            <a:endParaRPr b="1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/>
              <a:t>9% content</a:t>
            </a:r>
            <a:endParaRPr/>
          </a:p>
        </p:txBody>
      </p:sp>
      <p:pic>
        <p:nvPicPr>
          <p:cNvPr descr="nixon" id="106" name="Google Shape;10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2275" y="3573462"/>
            <a:ext cx="2098675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jfk" id="107" name="Google Shape;10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437" y="3573462"/>
            <a:ext cx="2089150" cy="237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0"/>
          <p:cNvSpPr txBox="1"/>
          <p:nvPr>
            <p:ph idx="1" type="body"/>
          </p:nvPr>
        </p:nvSpPr>
        <p:spPr>
          <a:xfrm>
            <a:off x="468300" y="476250"/>
            <a:ext cx="8229600" cy="57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HOLDING THE HANDS BEHIND THE BACK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is used by politicians, but also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police officers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Emotions: superiority,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confidence and power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Put your hands behind your back and you will begin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to feel superior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endParaRPr/>
          </a:p>
        </p:txBody>
      </p:sp>
      <p:pic>
        <p:nvPicPr>
          <p:cNvPr id="301" name="Google Shape;30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00787" y="1916112"/>
            <a:ext cx="2228850" cy="3143250"/>
          </a:xfrm>
          <a:prstGeom prst="rect">
            <a:avLst/>
          </a:prstGeom>
          <a:noFill/>
          <a:ln>
            <a:noFill/>
          </a:ln>
        </p:spPr>
      </p:pic>
      <p:sp>
        <p:nvSpPr>
          <p:cNvPr descr="data:image/jpeg;base64,/9j/4AAQSkZJRgABAQAAAQABAAD/2wCEAAkGBhQSERQUEhQUFBQUFBUUFRQVFBAUFRQUFBQVFBUUFBQXHCYeFxkjGRQUHy8gIycpLCwsFR4xNTAqNSYrLCkBCQoKDgwOGg8PFywcHBwpLCkpLCkpKSwpKSwpKSwsKSkpKSkpKSkpKSksKSksLCkpKSkpLCksLCkpKSwpKSksKf/AABEIAKoBKAMBIgACEQEDEQH/xAAcAAABBQEBAQAAAAAAAAAAAAABAAIDBAUGBwj/xAA4EAACAQMCBAQEBAUEAwEAAAABAgADBBEhMQUSQVEGImFxgZGxwQcTMqFCUtHh8BUjcpIUYoJj/8QAGQEAAwEBAQAAAAAAAAAAAAAAAAECAwQF/8QAJhEAAgICAgECBwEAAAAAAAAAAAECEQMhEjEiBEETMkJRYYGRFP/aAAwDAQACEQMRAD8A8XhEUUBiihMUACJKkhkqmNCHy1QbIx8ZUJklFpcXTE0Sba/56wYklT66iMOo9vpKJArYlyi+f86ylJaT4McWJo0aVSVOIWvMMjdf3EnB69/8MBqdJq9ohaZhNGmXr60/iUe4+4lCcjVG6YYIoohiBgMUAaAhwEUAaWFK8ux5s750+UBkMkpiAJJVSMQ9VkgGBBTWP31lpEkREYRJWWMiAaserRphAgNk6tJGSQ0xLPMD8JotkMqlNDISJbcafGQMshopMjCx4XSFUkqjJgkFjaNLJhlkryDWKPSEYsUJgmRoEQRQmACjkjY5YCJBFT0MEOYwLSHp8oEbBjFaGp3mlkhIiResDHaCAF2hU0x8Y2o8gD4hqvK5aJokWrOno/hhVr0RUVlR2GQjAjI6ZI2J9pL4G8Jmqy1qo8gbyqf4juCfT6z1TIAUjbOP8+MzlI6MeO+z544zwGvavyV6ZQ9DureqsNDM+fTPEeE0rlPyqyBkZc4O4OoyD0I7zxDxt4Aq2DFhl6DHC1BuudlcdD67GTQSg0coYyOMucM4S1ZsAadT2kt0Qk26RXt7UsdBLycEqHZSZ23BvDqrgBc+s7bhvAlAGVB+Ez5uT0dSwKK8jw9rdk0dSPWSIuZ7hfeFaLg5QY6zkuMfhcRlrZtdwp2M1i2u0ZTxL6WcEacbyyxWoPTcpVUo43U6fLvAVm62cr12VmkbrLDJjWV2MlopEcIij0EkCamsaDk4jubT3g5ZYh4qRpMBEcixiAiS1b0usjpJmS1HxtGtbEylxWvv6wyhe1eZvaKYN2zRIEEWYoihYhEEIMAFDERFGIcsMAMJgA9TJAZXMkDR2IenaIGOpUWYgKCSegGTOi4f4OckGp5Qeg1P9IOSRUYOXRgUKDOwVAWJ0AE7vw34Ax57jBPRBqM4yOY9faanC+E06Qwigba9fiZv0rnb3mfxbOlenrsn4WoLMBoMDAHcbYk61uZKw/lPOPqfr+0pcPrcj+oP30j6FyEuXH8L7+zD+8Sev2b8aevsavDrnmSm3Y8p/wDof1Es3VqlZXo1QGV18ynqGExrAmmlVD/AQf8AqwP0+svXV9yup9v+uNJUXxQpR5M8o4t+FFShVOpqUSfKw3A//Tt79ZqWPCFQBQMD0nq5qBubrt8tP6zKv/DyPqnlb02PuJGSDl0xYXGHaMSwtwuJ01lbgiYlvaMHwwwROhtBpgdsfPb94sK3svN1ojCasp3XGfUHYyKhS0x1UlY+hUzcDOz0hn3UkH7S5QUCrUHTCN8f8E6Iqzlk6/lnP+JfBFO9p4YctQDKuBqD9xPGeKcKqWtY0a4wwOjdHHcT6RDgZ1/ix8Jx34icBW6oBsYemGKt1yTNXSVo56cnR4pcL07Sowlq5psjFKgIYfv6iVjE2n0RTWiPEcITEi/Lr/SSMcB1+UKxx1hCykSBVzJAIhJaKSkgscNBKVzVwCflLVVplcQqagSJsIlQwRRTE0JYosxAwGECIQCGMA4ixHCIiAgR4k1rw96h8ik+vT5zruB+A8kNV1/9Rp8z1itI0jjlLo5GhZvUOEUn2G2e56To7DwS2M1Tj/1H3M9H4dwinTTkVAqkarjf+soXVmaTYB0O2fpIySaWjpxYFezDp8LFJQaagFfmfQma1rchlBEJqdxj6SnVoFTzJ11I7zmUjs4KqNek2JIr6zHp3meuvUHcSyLrTSWmiHFl9K3n+Rhu3/3FfvpKIuRnMma7BGJQ6NirWwlV/wCanj44C/0mc94Tj1C/tMvjPF+SjjP6mUfDOTHULkNj0H1hOV6CEK2dZYcT82CdMAfKX7e/8x9/vOQp3OvtLou9JCm0EsaZ1TOG9+bQydUIJI7Y+85qx4pkjOnr3nR2l8rDB2xOjHNMwyY2kZFC75rjT+FAD/yfzH7TQtq2XdvXl+A0+0of6X+QzNTJcMc67gnue0lt3wMf57zWNoyyU+i+KuR8f7ypxDzAqdsZP2Ec1cAZ2xOf4jxMvlUOnU9/aLJkpEwg5PRyfirhaVQQP1g5DDUj09ZwNSiyNyuMEfv7T1SpagznuOcDRwe/Qznhlpm+XBa12cZjMcqaR9VCrFSMff1jsaTtVPZ5jtOmNUQk4hAwIyUSORMkCWWPSCiuNY15XSF2yCo25PSYtR8knvNG/qYT1MzJzzNIjqY1gj7YeYQyChCKAR4EBgIhAgLiM5zGImQjIBOMnGe3rOr4bwGnoT5j67fKcWZ1/hLinMPy2/Uu3qv9pMjXFV7OvtrIADAG3aa9g+MCUbcaS3TGJhLuz0otVR0VDlYYIBkXErFQuCCR33x8ZDYXE2c5XB1E6IVJUc87g7OHq08ZG4kAXHtNLiltyueXYyg1Nj2/eefPxZ3R8lZBVtw3SUKts42LD4zSCsO0RUnpBSQ+JmJc1R+oBvXYxHieNwR8jL7WOYz/AE8dpViMS9rGpsD7mV7S+qUXAB5lJxg9PYzeqWAxMl7b/dHpk/aCY3F9m3aX4b0PYy69bAmVR4cDqdTJns2XUajsTpKsKNKjVPSaNpxIruZl8PpNUOFU5xtLZsXGpUj1wcfONRfaE5R6Zr0uLnXTT5zUtbhai6TliOXr9po8OrHPlE1jN3sxnCLXRc43wluT8zn8gxlNRucZz19pjIR0GfpNbil07LyEEL19cTPp0czPI/LQY1UdgFuD+qV7vhpI8g5j7aTWo2w0mxZ0vSaY4ciJz47PF/FnC3RWZwAVGdsTnLSsHxPUfxkAW15tMsyp751+gM8XpVipyJvG4Ojz8zU3ZvuI1EjbS5Dj1lhknSt7Ry9aCpkNUyZtB7yA9T2hIEZnEny2Ow/eU5JWPmMjnM9myHU2wYo2CICY1O0YTBDAARQxQAbJLa4am4ZdwcxkEAPVuBcTWrTVl6jbseoM2qU8q8McZ/JqcrHyMfkeh9p6ZZ3IYTKSO7FO0alpUwe03rOqT1E5cTb4bV0ixyp0b5FcbGcbsjucTDOk6biNyOXvOf8AyiTnGkn1Ed2h4G6pkJpZ1kbIPj7y1UU+0iII6Thejs7K/K3eMLkbmWcekhqJ6QTHRFUqCZaEGt8PuJcrq3fHvtMm3qH845IPl6e80jsb0dLbkCX6FMNpKFnQB3muvDiORh1YD5y0rZi2ujY4NwsKC2NhNC9qqlnzEbkj9hiT1gKdE/8AHA9zOV47fMaa0yfKgJHxOf6fKejLwgebTyT/AGUrairtzVNSfXGPjG39wtBx+WTgjUE5wfQytQrHPxmfxmv5wPWee74npxVyNWjxVs5JJm5Z4rDs3cfeclbttOo8N5DZI0lQbcqFkilGy5bUj1mrRHKNZWCMWY8u5J0I7w8Svxb0XqVcKqKWOozgdPc7fGd0FxPNySs8q/GfjYerTt1Ofyx+Y/8AyYYUfLJ+M8yImnxS/a4rVKznzVGLH0zsPgMD4Si9OJ7ONitq/KczorauHGfnOZKy3w+95G12lwlTIlGzdrSneNhQO/0l5SGAI6zKuqmWPYaD4TXI9Ew7M+uNZFJ7gayCcxqKCGKADsRQ5hBEAG4ijjFiADIsRxEWIAMM7Pwh4gyBTc+ZR5T/ADKOnuJxsNOoVYMpwRqD2MTVlRlxdntttWDCaFK7VRjTM4rw3xsVkzsw0dfXv7GdFRqDeYNNdHpQkpI2g5qYB2GoGBL1Gw0mJbXuJuWN8DHB2/IqapeJSuLLXaUri2K65m1xC5GPWYVdye5k5YRReOTZUNSVq10F3Ms07SpUYrSXmbGTnRUH8zt0Ey28PVKr1Fapg0yFONASwyMabTmUWbvLGJVvuKJKFhdKa3uPvmGvwSqhXlRayv8ApKHJ66EdDoZV/wBOqJVDMjUyuvKwIz/aa8UjNZOR3Vkev79BNq24xTwqhSxDAk7AY7d5yFq5YdR6Zm9w+2xy+siNp2ipxXudXdO1TlOML29caTk/EakMM6cxAH1nV1X5aajbJz74nK8cuPzbhQNkGvuf7TrzSuGzkwK5/ghtrU9JFf8AhmrUyVXP+ZmvYgA6zXr+I6dFQpG51MyhGLXk6Oic5Rl4KzjOHcIqkBip5Rv3x7bzpbWqMAAYAla24uxfC6L20695rXloFVao2Y4I9ehmkHH6fYjLyfzl632nkv4ueKedxaUzohDVSOrbqnw3Prieg8Z4m9K2qNQRqlUKQir3Ox9hv8J8+VizOxcksSSxbOeYk5znrnM6W7PMyJpjUEDCPAgYQMCFqciamZbEegiodknDLogEHsce8jaSDYyvUriDYJDLkSvHvUzGSRgiiigA/EOIoTABuIo6ICMAYihMEAFiDEdiKAE1jetRcOhwR8iOxHWei+HOOpXGwDD9Snp6+o9Z5piTWN81Jw6HBHyI6g+kiUbNMeRwf4PZWYDXIEuWlyT+kH3OgnM+HOP07hdBhx+peo9fUes6JKvacztM9KMk0agoltz8tJi8eSvSA5EyGIHPksFz1I6TUtrnpLq3q45WxgjBzsQdMGNSUux010cnwi9qOFVGKU+ZvOMc9VwP1vnTGh5RjGntNGtfrlkGWYBMEsQWJDAtUK4zggSnf0adsTyn/bYaIW2XXmVR3AOf2kXDKe5CheY5AAAAGwGnpIn4rRGOPKWzY4PapSUE6nud++/vJeO8VoVaRp/l856NtynuDvmZd/XOijc7+g6yCjTkRyNaR1PHF+TFw+gMATqbSyJKcvQY+J6zDsrYrOr4McbzfFRz55V0ReIan5SL35T9Zztlbbs36jqZe4zxAXNfy606egP8xG5HpG4k5HykGK4x2NYTKvn5nVd8eY/QTTrNgEmZVknMS/8AMdP+I2mUvsbwdOy3w8eb3M3OO3/JSCDqVz75z9BK1haDIMh8SUDp/wAh9DNl447RnJ88ism4ZdZnJfiz4WVadO8pjBZvy6vqSPK3voQe+k1rEsGGJj/ih4pRrdLRGDvzh6mCCE5QcKT3JO3pN8EtUzm9XFex5nkRrERuIgJtZ5tDgRHK0ZiOURDI7p9JVk90dZBJGKCGKAAiiigBKBFDFAYIRFCYxDYgIYcQABghgAgAQIxpL0kRgBo+HrhkroVOCcj3yNjPUOF8VDjGzDcH7Tya2cqQw3BB+U7q3Kuq1KbYzsRuD1U+sxyL3Ov079jslrY23MeqZ1JmBY3j5w+vZgMfMTYp1ts6TklG+j0U3HTJntRU0xnfXfGdNI9bFkG2neWLOuFOTtFe8WZtF8q/WOKSWxSTk9FD/wATLFj2AEsUrSCndn0+IEsVbU1l/wBmr+TV6ZAZD6Mp+o/eOEU3oU+UVZYt7YbsdJhcU8YU6rta2zaDR3B/V3VT27mcL4t45fo7W9y3JjdUAVXU7EMNWUznLG8ak6up1Ugj+ntOtY6VHnPP5We02icqgCW0mN4d8TULlAOYK/VCQCD6dxNa+vqVBC9WoqgDbOp9FG5MyUaOh5E9lPjlY4CLu+nsOpjrKjgf5tOb4P4j/wDLrOccpB8i9eToffvOpt1xIcHey45Fx0a3DdwJzv4s8Xe3p0PyW5Wd2z+kkhVHQ9MmX73xDRtE56zYP8KDV2PYD77TyPxP4kqXtY1amg2RBsi9h9zOjGtUcubJvQ258T3NRSrVmwdwMLn35cTKi6RTWkjlcm+wYhWLEIjECPUQAQiIZUuDrIo+qdTGSQFFFFAARRQQAnYxRRRgECKOIggAAIYYIANMURgWAErjyiQrqZLctsPSNprAB+Jc4dxBqTZU6bleh95VgzvG0CbTtHrXh26pXADowPVl05kPUFd8eu0j8feLKdBKSUDTerzZYAhgKYB0JGxJI/6zyUN2jTM1BLRvLPKVHp3CvHNCoMO35TdQ2cfBhpOht6q1NUZWB/lIP0nh4EtUKzJqrFfYkfSQ8KfRpH1Ul2e0tTwd8S1ZHDDM8P8A/LcnJdiR15mlyh4muU/TXqDG3mJ+sn4NdGn+y9NHpP42UENC1qgefmemT3XlDYPxA+ZnkmNJocV8RXFzyivVeoFzyhiMAncgAbzPJnVdnDJ27CIeYnck+5zGwxCJLeuyMGQlWGxBwROhpfiDdqvKHXtzFFLf0/ac1CINJjTa6J7y9eq5eoxdjuxOSZBmImAQJHGKGGMAEwwYiJgAYSdIwQ1T5TEMpGDMUWZIAiiigAIoooATxyCNMkpRgJ4AIm3igAo3MJjWgAGMNMaxrR9PY+0AGMcmTqNBIKUsHaADWaMzAYekABmAmKCADlGsnMiSSxoAEyOOeMgwHCKAQRAPhMaI47xgKOjRA0AFmSKJEsmSAmPjSYmgjAQjS0cdpH1iGSJtI7k6SXtILrpEBWihERiAEUUUAFBHCCAH/9k=" id="302" name="Google Shape;302;p30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RQUEhQUFBQUFBUUFRQVFBAUFRQUFBQVFBUUFBQXHCYeFxkjGRQUHy8gIycpLCwsFR4xNTAqNSYrLCkBCQoKDgwOGg8PFywcHBwpLCkpLCkpKSwpKSwpKSwsKSkpKSkpKSkpKSksKSksLCkpKSkpLCksLCkpKSwpKSksKf/AABEIAKoBKAMBIgACEQEDEQH/xAAcAAABBQEBAQAAAAAAAAAAAAABAAIDBAUGBwj/xAA4EAACAQMCBAQEBAUEAwEAAAABAgADBBEhMQUSQVEGImFxgZGxwQcTMqFCUtHh8BUjcpIUYoJj/8QAGQEAAwEBAQAAAAAAAAAAAAAAAAECAwQF/8QAJhEAAgICAgECBwEAAAAAAAAAAAECEQMhEjEiBEETMkJRYYGRFP/aAAwDAQACEQMRAD8A8XhEUUBiihMUACJKkhkqmNCHy1QbIx8ZUJklFpcXTE0Sba/56wYklT66iMOo9vpKJArYlyi+f86ylJaT4McWJo0aVSVOIWvMMjdf3EnB69/8MBqdJq9ohaZhNGmXr60/iUe4+4lCcjVG6YYIoohiBgMUAaAhwEUAaWFK8ux5s750+UBkMkpiAJJVSMQ9VkgGBBTWP31lpEkREYRJWWMiAaserRphAgNk6tJGSQ0xLPMD8JotkMqlNDISJbcafGQMshopMjCx4XSFUkqjJgkFjaNLJhlkryDWKPSEYsUJgmRoEQRQmACjkjY5YCJBFT0MEOYwLSHp8oEbBjFaGp3mlkhIiResDHaCAF2hU0x8Y2o8gD4hqvK5aJokWrOno/hhVr0RUVlR2GQjAjI6ZI2J9pL4G8Jmqy1qo8gbyqf4juCfT6z1TIAUjbOP8+MzlI6MeO+z544zwGvavyV6ZQ9DureqsNDM+fTPEeE0rlPyqyBkZc4O4OoyD0I7zxDxt4Aq2DFhl6DHC1BuudlcdD67GTQSg0coYyOMucM4S1ZsAadT2kt0Qk26RXt7UsdBLycEqHZSZ23BvDqrgBc+s7bhvAlAGVB+Ez5uT0dSwKK8jw9rdk0dSPWSIuZ7hfeFaLg5QY6zkuMfhcRlrZtdwp2M1i2u0ZTxL6WcEacbyyxWoPTcpVUo43U6fLvAVm62cr12VmkbrLDJjWV2MlopEcIij0EkCamsaDk4jubT3g5ZYh4qRpMBEcixiAiS1b0usjpJmS1HxtGtbEylxWvv6wyhe1eZvaKYN2zRIEEWYoihYhEEIMAFDERFGIcsMAMJgA9TJAZXMkDR2IenaIGOpUWYgKCSegGTOi4f4OckGp5Qeg1P9IOSRUYOXRgUKDOwVAWJ0AE7vw34Ax57jBPRBqM4yOY9faanC+E06Qwigba9fiZv0rnb3mfxbOlenrsn4WoLMBoMDAHcbYk61uZKw/lPOPqfr+0pcPrcj+oP30j6FyEuXH8L7+zD+8Sev2b8aevsavDrnmSm3Y8p/wDof1Es3VqlZXo1QGV18ynqGExrAmmlVD/AQf8AqwP0+svXV9yup9v+uNJUXxQpR5M8o4t+FFShVOpqUSfKw3A//Tt79ZqWPCFQBQMD0nq5qBubrt8tP6zKv/DyPqnlb02PuJGSDl0xYXGHaMSwtwuJ01lbgiYlvaMHwwwROhtBpgdsfPb94sK3svN1ojCasp3XGfUHYyKhS0x1UlY+hUzcDOz0hn3UkH7S5QUCrUHTCN8f8E6Iqzlk6/lnP+JfBFO9p4YctQDKuBqD9xPGeKcKqWtY0a4wwOjdHHcT6RDgZ1/ix8Jx34icBW6oBsYemGKt1yTNXSVo56cnR4pcL07Sowlq5psjFKgIYfv6iVjE2n0RTWiPEcITEi/Lr/SSMcB1+UKxx1hCykSBVzJAIhJaKSkgscNBKVzVwCflLVVplcQqagSJsIlQwRRTE0JYosxAwGECIQCGMA4ixHCIiAgR4k1rw96h8ik+vT5zruB+A8kNV1/9Rp8z1itI0jjlLo5GhZvUOEUn2G2e56To7DwS2M1Tj/1H3M9H4dwinTTkVAqkarjf+soXVmaTYB0O2fpIySaWjpxYFezDp8LFJQaagFfmfQma1rchlBEJqdxj6SnVoFTzJ11I7zmUjs4KqNek2JIr6zHp3meuvUHcSyLrTSWmiHFl9K3n+Rhu3/3FfvpKIuRnMma7BGJQ6NirWwlV/wCanj44C/0mc94Tj1C/tMvjPF+SjjP6mUfDOTHULkNj0H1hOV6CEK2dZYcT82CdMAfKX7e/8x9/vOQp3OvtLou9JCm0EsaZ1TOG9+bQydUIJI7Y+85qx4pkjOnr3nR2l8rDB2xOjHNMwyY2kZFC75rjT+FAD/yfzH7TQtq2XdvXl+A0+0of6X+QzNTJcMc67gnue0lt3wMf57zWNoyyU+i+KuR8f7ypxDzAqdsZP2Ec1cAZ2xOf4jxMvlUOnU9/aLJkpEwg5PRyfirhaVQQP1g5DDUj09ZwNSiyNyuMEfv7T1SpagznuOcDRwe/Qznhlpm+XBa12cZjMcqaR9VCrFSMff1jsaTtVPZ5jtOmNUQk4hAwIyUSORMkCWWPSCiuNY15XSF2yCo25PSYtR8knvNG/qYT1MzJzzNIjqY1gj7YeYQyChCKAR4EBgIhAgLiM5zGImQjIBOMnGe3rOr4bwGnoT5j67fKcWZ1/hLinMPy2/Uu3qv9pMjXFV7OvtrIADAG3aa9g+MCUbcaS3TGJhLuz0otVR0VDlYYIBkXErFQuCCR33x8ZDYXE2c5XB1E6IVJUc87g7OHq08ZG4kAXHtNLiltyueXYyg1Nj2/eefPxZ3R8lZBVtw3SUKts42LD4zSCsO0RUnpBSQ+JmJc1R+oBvXYxHieNwR8jL7WOYz/AE8dpViMS9rGpsD7mV7S+qUXAB5lJxg9PYzeqWAxMl7b/dHpk/aCY3F9m3aX4b0PYy69bAmVR4cDqdTJns2XUajsTpKsKNKjVPSaNpxIruZl8PpNUOFU5xtLZsXGpUj1wcfONRfaE5R6Zr0uLnXTT5zUtbhai6TliOXr9po8OrHPlE1jN3sxnCLXRc43wluT8zn8gxlNRucZz19pjIR0GfpNbil07LyEEL19cTPp0czPI/LQY1UdgFuD+qV7vhpI8g5j7aTWo2w0mxZ0vSaY4ciJz47PF/FnC3RWZwAVGdsTnLSsHxPUfxkAW15tMsyp751+gM8XpVipyJvG4Ojz8zU3ZvuI1EjbS5Dj1lhknSt7Ry9aCpkNUyZtB7yA9T2hIEZnEny2Ow/eU5JWPmMjnM9myHU2wYo2CICY1O0YTBDAARQxQAbJLa4am4ZdwcxkEAPVuBcTWrTVl6jbseoM2qU8q8McZ/JqcrHyMfkeh9p6ZZ3IYTKSO7FO0alpUwe03rOqT1E5cTb4bV0ixyp0b5FcbGcbsjucTDOk6biNyOXvOf8AyiTnGkn1Ed2h4G6pkJpZ1kbIPj7y1UU+0iII6Thejs7K/K3eMLkbmWcekhqJ6QTHRFUqCZaEGt8PuJcrq3fHvtMm3qH845IPl6e80jsb0dLbkCX6FMNpKFnQB3muvDiORh1YD5y0rZi2ujY4NwsKC2NhNC9qqlnzEbkj9hiT1gKdE/8AHA9zOV47fMaa0yfKgJHxOf6fKejLwgebTyT/AGUrairtzVNSfXGPjG39wtBx+WTgjUE5wfQytQrHPxmfxmv5wPWee74npxVyNWjxVs5JJm5Z4rDs3cfeclbttOo8N5DZI0lQbcqFkilGy5bUj1mrRHKNZWCMWY8u5J0I7w8Svxb0XqVcKqKWOozgdPc7fGd0FxPNySs8q/GfjYerTt1Ofyx+Y/8AyYYUfLJ+M8yImnxS/a4rVKznzVGLH0zsPgMD4Si9OJ7ONitq/KczorauHGfnOZKy3w+95G12lwlTIlGzdrSneNhQO/0l5SGAI6zKuqmWPYaD4TXI9Ew7M+uNZFJ7gayCcxqKCGKADsRQ5hBEAG4ijjFiADIsRxEWIAMM7Pwh4gyBTc+ZR5T/ADKOnuJxsNOoVYMpwRqD2MTVlRlxdntttWDCaFK7VRjTM4rw3xsVkzsw0dfXv7GdFRqDeYNNdHpQkpI2g5qYB2GoGBL1Gw0mJbXuJuWN8DHB2/IqapeJSuLLXaUri2K65m1xC5GPWYVdye5k5YRReOTZUNSVq10F3Ms07SpUYrSXmbGTnRUH8zt0Ey28PVKr1Fapg0yFONASwyMabTmUWbvLGJVvuKJKFhdKa3uPvmGvwSqhXlRayv8ApKHJ66EdDoZV/wBOqJVDMjUyuvKwIz/aa8UjNZOR3Vkev79BNq24xTwqhSxDAk7AY7d5yFq5YdR6Zm9w+2xy+siNp2ipxXudXdO1TlOML29caTk/EakMM6cxAH1nV1X5aajbJz74nK8cuPzbhQNkGvuf7TrzSuGzkwK5/ghtrU9JFf8AhmrUyVXP+ZmvYgA6zXr+I6dFQpG51MyhGLXk6Oic5Rl4KzjOHcIqkBip5Rv3x7bzpbWqMAAYAla24uxfC6L20695rXloFVao2Y4I9ehmkHH6fYjLyfzl632nkv4ueKedxaUzohDVSOrbqnw3Prieg8Z4m9K2qNQRqlUKQir3Ox9hv8J8+VizOxcksSSxbOeYk5znrnM6W7PMyJpjUEDCPAgYQMCFqciamZbEegiodknDLogEHsce8jaSDYyvUriDYJDLkSvHvUzGSRgiiigA/EOIoTABuIo6ICMAYihMEAFiDEdiKAE1jetRcOhwR8iOxHWei+HOOpXGwDD9Snp6+o9Z5piTWN81Jw6HBHyI6g+kiUbNMeRwf4PZWYDXIEuWlyT+kH3OgnM+HOP07hdBhx+peo9fUes6JKvacztM9KMk0agoltz8tJi8eSvSA5EyGIHPksFz1I6TUtrnpLq3q45WxgjBzsQdMGNSUux010cnwi9qOFVGKU+ZvOMc9VwP1vnTGh5RjGntNGtfrlkGWYBMEsQWJDAtUK4zggSnf0adsTyn/bYaIW2XXmVR3AOf2kXDKe5CheY5AAAAGwGnpIn4rRGOPKWzY4PapSUE6nud++/vJeO8VoVaRp/l856NtynuDvmZd/XOijc7+g6yCjTkRyNaR1PHF+TFw+gMATqbSyJKcvQY+J6zDsrYrOr4McbzfFRz55V0ReIan5SL35T9Zztlbbs36jqZe4zxAXNfy606egP8xG5HpG4k5HykGK4x2NYTKvn5nVd8eY/QTTrNgEmZVknMS/8AMdP+I2mUvsbwdOy3w8eb3M3OO3/JSCDqVz75z9BK1haDIMh8SUDp/wAh9DNl447RnJ88ism4ZdZnJfiz4WVadO8pjBZvy6vqSPK3voQe+k1rEsGGJj/ih4pRrdLRGDvzh6mCCE5QcKT3JO3pN8EtUzm9XFex5nkRrERuIgJtZ5tDgRHK0ZiOURDI7p9JVk90dZBJGKCGKAAiiigBKBFDFAYIRFCYxDYgIYcQABghgAgAQIxpL0kRgBo+HrhkroVOCcj3yNjPUOF8VDjGzDcH7Tya2cqQw3BB+U7q3Kuq1KbYzsRuD1U+sxyL3Ov079jslrY23MeqZ1JmBY3j5w+vZgMfMTYp1ts6TklG+j0U3HTJntRU0xnfXfGdNI9bFkG2neWLOuFOTtFe8WZtF8q/WOKSWxSTk9FD/wATLFj2AEsUrSCndn0+IEsVbU1l/wBmr+TV6ZAZD6Mp+o/eOEU3oU+UVZYt7YbsdJhcU8YU6rta2zaDR3B/V3VT27mcL4t45fo7W9y3JjdUAVXU7EMNWUznLG8ak6up1Ugj+ntOtY6VHnPP5We02icqgCW0mN4d8TULlAOYK/VCQCD6dxNa+vqVBC9WoqgDbOp9FG5MyUaOh5E9lPjlY4CLu+nsOpjrKjgf5tOb4P4j/wDLrOccpB8i9eToffvOpt1xIcHey45Fx0a3DdwJzv4s8Xe3p0PyW5Wd2z+kkhVHQ9MmX73xDRtE56zYP8KDV2PYD77TyPxP4kqXtY1amg2RBsi9h9zOjGtUcubJvQ258T3NRSrVmwdwMLn35cTKi6RTWkjlcm+wYhWLEIjECPUQAQiIZUuDrIo+qdTGSQFFFFAARRQQAnYxRRRgECKOIggAAIYYIANMURgWAErjyiQrqZLctsPSNprAB+Jc4dxBqTZU6bleh95VgzvG0CbTtHrXh26pXADowPVl05kPUFd8eu0j8feLKdBKSUDTerzZYAhgKYB0JGxJI/6zyUN2jTM1BLRvLPKVHp3CvHNCoMO35TdQ2cfBhpOht6q1NUZWB/lIP0nh4EtUKzJqrFfYkfSQ8KfRpH1Ul2e0tTwd8S1ZHDDM8P8A/LcnJdiR15mlyh4muU/TXqDG3mJ+sn4NdGn+y9NHpP42UENC1qgefmemT3XlDYPxA+ZnkmNJocV8RXFzyivVeoFzyhiMAncgAbzPJnVdnDJ27CIeYnck+5zGwxCJLeuyMGQlWGxBwROhpfiDdqvKHXtzFFLf0/ac1CINJjTa6J7y9eq5eoxdjuxOSZBmImAQJHGKGGMAEwwYiJgAYSdIwQ1T5TEMpGDMUWZIAiiigAIoooATxyCNMkpRgJ4AIm3igAo3MJjWgAGMNMaxrR9PY+0AGMcmTqNBIKUsHaADWaMzAYekABmAmKCADlGsnMiSSxoAEyOOeMgwHCKAQRAPhMaI47xgKOjRA0AFmSKJEsmSAmPjSYmgjAQjS0cdpH1iGSJtI7k6SXtILrpEBWihERiAEUUUAFBHCCAH/9k=" id="303" name="Google Shape;303;p30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1"/>
          <p:cNvSpPr txBox="1"/>
          <p:nvPr>
            <p:ph idx="1" type="body"/>
          </p:nvPr>
        </p:nvSpPr>
        <p:spPr>
          <a:xfrm>
            <a:off x="468312" y="47625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INDEX FINGER EXTENDED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It causes negative feelings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in the listener.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9F9F9"/>
              </a:buClr>
              <a:buSzPts val="1560"/>
              <a:buFont typeface="Noto Sans Symbols"/>
              <a:buNone/>
            </a:pPr>
            <a:r>
              <a:rPr b="0" i="0" lang="en-US" sz="24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endParaRPr/>
          </a:p>
        </p:txBody>
      </p:sp>
      <p:sp>
        <p:nvSpPr>
          <p:cNvPr descr="data:image/jpeg;base64,/9j/4AAQSkZJRgABAQAAAQABAAD/2wCEAAkGBhQSERQUEhQUFBQUFBUUFRQVFBAUFRQUFBQVFBUUFBQXHCYeFxkjGRQUHy8gIycpLCwsFR4xNTAqNSYrLCkBCQoKDgwOGg8PFywcHBwpLCkpLCkpKSwpKSwpKSwsKSkpKSkpKSkpKSksKSksLCkpKSkpLCksLCkpKSwpKSksKf/AABEIAKoBKAMBIgACEQEDEQH/xAAcAAABBQEBAQAAAAAAAAAAAAABAAIDBAUGBwj/xAA4EAACAQMCBAQEBAUEAwEAAAABAgADBBEhMQUSQVEGImFxgZGxwQcTMqFCUtHh8BUjcpIUYoJj/8QAGQEAAwEBAQAAAAAAAAAAAAAAAAECAwQF/8QAJhEAAgICAgECBwEAAAAAAAAAAAECEQMhEjEiBEETMkJRYYGRFP/aAAwDAQACEQMRAD8A8XhEUUBiihMUACJKkhkqmNCHy1QbIx8ZUJklFpcXTE0Sba/56wYklT66iMOo9vpKJArYlyi+f86ylJaT4McWJo0aVSVOIWvMMjdf3EnB69/8MBqdJq9ohaZhNGmXr60/iUe4+4lCcjVG6YYIoohiBgMUAaAhwEUAaWFK8ux5s750+UBkMkpiAJJVSMQ9VkgGBBTWP31lpEkREYRJWWMiAaserRphAgNk6tJGSQ0xLPMD8JotkMqlNDISJbcafGQMshopMjCx4XSFUkqjJgkFjaNLJhlkryDWKPSEYsUJgmRoEQRQmACjkjY5YCJBFT0MEOYwLSHp8oEbBjFaGp3mlkhIiResDHaCAF2hU0x8Y2o8gD4hqvK5aJokWrOno/hhVr0RUVlR2GQjAjI6ZI2J9pL4G8Jmqy1qo8gbyqf4juCfT6z1TIAUjbOP8+MzlI6MeO+z544zwGvavyV6ZQ9DureqsNDM+fTPEeE0rlPyqyBkZc4O4OoyD0I7zxDxt4Aq2DFhl6DHC1BuudlcdD67GTQSg0coYyOMucM4S1ZsAadT2kt0Qk26RXt7UsdBLycEqHZSZ23BvDqrgBc+s7bhvAlAGVB+Ez5uT0dSwKK8jw9rdk0dSPWSIuZ7hfeFaLg5QY6zkuMfhcRlrZtdwp2M1i2u0ZTxL6WcEacbyyxWoPTcpVUo43U6fLvAVm62cr12VmkbrLDJjWV2MlopEcIij0EkCamsaDk4jubT3g5ZYh4qRpMBEcixiAiS1b0usjpJmS1HxtGtbEylxWvv6wyhe1eZvaKYN2zRIEEWYoihYhEEIMAFDERFGIcsMAMJgA9TJAZXMkDR2IenaIGOpUWYgKCSegGTOi4f4OckGp5Qeg1P9IOSRUYOXRgUKDOwVAWJ0AE7vw34Ax57jBPRBqM4yOY9faanC+E06Qwigba9fiZv0rnb3mfxbOlenrsn4WoLMBoMDAHcbYk61uZKw/lPOPqfr+0pcPrcj+oP30j6FyEuXH8L7+zD+8Sev2b8aevsavDrnmSm3Y8p/wDof1Es3VqlZXo1QGV18ynqGExrAmmlVD/AQf8AqwP0+svXV9yup9v+uNJUXxQpR5M8o4t+FFShVOpqUSfKw3A//Tt79ZqWPCFQBQMD0nq5qBubrt8tP6zKv/DyPqnlb02PuJGSDl0xYXGHaMSwtwuJ01lbgiYlvaMHwwwROhtBpgdsfPb94sK3svN1ojCasp3XGfUHYyKhS0x1UlY+hUzcDOz0hn3UkH7S5QUCrUHTCN8f8E6Iqzlk6/lnP+JfBFO9p4YctQDKuBqD9xPGeKcKqWtY0a4wwOjdHHcT6RDgZ1/ix8Jx34icBW6oBsYemGKt1yTNXSVo56cnR4pcL07Sowlq5psjFKgIYfv6iVjE2n0RTWiPEcITEi/Lr/SSMcB1+UKxx1hCykSBVzJAIhJaKSkgscNBKVzVwCflLVVplcQqagSJsIlQwRRTE0JYosxAwGECIQCGMA4ixHCIiAgR4k1rw96h8ik+vT5zruB+A8kNV1/9Rp8z1itI0jjlLo5GhZvUOEUn2G2e56To7DwS2M1Tj/1H3M9H4dwinTTkVAqkarjf+soXVmaTYB0O2fpIySaWjpxYFezDp8LFJQaagFfmfQma1rchlBEJqdxj6SnVoFTzJ11I7zmUjs4KqNek2JIr6zHp3meuvUHcSyLrTSWmiHFl9K3n+Rhu3/3FfvpKIuRnMma7BGJQ6NirWwlV/wCanj44C/0mc94Tj1C/tMvjPF+SjjP6mUfDOTHULkNj0H1hOV6CEK2dZYcT82CdMAfKX7e/8x9/vOQp3OvtLou9JCm0EsaZ1TOG9+bQydUIJI7Y+85qx4pkjOnr3nR2l8rDB2xOjHNMwyY2kZFC75rjT+FAD/yfzH7TQtq2XdvXl+A0+0of6X+QzNTJcMc67gnue0lt3wMf57zWNoyyU+i+KuR8f7ypxDzAqdsZP2Ec1cAZ2xOf4jxMvlUOnU9/aLJkpEwg5PRyfirhaVQQP1g5DDUj09ZwNSiyNyuMEfv7T1SpagznuOcDRwe/Qznhlpm+XBa12cZjMcqaR9VCrFSMff1jsaTtVPZ5jtOmNUQk4hAwIyUSORMkCWWPSCiuNY15XSF2yCo25PSYtR8knvNG/qYT1MzJzzNIjqY1gj7YeYQyChCKAR4EBgIhAgLiM5zGImQjIBOMnGe3rOr4bwGnoT5j67fKcWZ1/hLinMPy2/Uu3qv9pMjXFV7OvtrIADAG3aa9g+MCUbcaS3TGJhLuz0otVR0VDlYYIBkXErFQuCCR33x8ZDYXE2c5XB1E6IVJUc87g7OHq08ZG4kAXHtNLiltyueXYyg1Nj2/eefPxZ3R8lZBVtw3SUKts42LD4zSCsO0RUnpBSQ+JmJc1R+oBvXYxHieNwR8jL7WOYz/AE8dpViMS9rGpsD7mV7S+qUXAB5lJxg9PYzeqWAxMl7b/dHpk/aCY3F9m3aX4b0PYy69bAmVR4cDqdTJns2XUajsTpKsKNKjVPSaNpxIruZl8PpNUOFU5xtLZsXGpUj1wcfONRfaE5R6Zr0uLnXTT5zUtbhai6TliOXr9po8OrHPlE1jN3sxnCLXRc43wluT8zn8gxlNRucZz19pjIR0GfpNbil07LyEEL19cTPp0czPI/LQY1UdgFuD+qV7vhpI8g5j7aTWo2w0mxZ0vSaY4ciJz47PF/FnC3RWZwAVGdsTnLSsHxPUfxkAW15tMsyp751+gM8XpVipyJvG4Ojz8zU3ZvuI1EjbS5Dj1lhknSt7Ry9aCpkNUyZtB7yA9T2hIEZnEny2Ow/eU5JWPmMjnM9myHU2wYo2CICY1O0YTBDAARQxQAbJLa4am4ZdwcxkEAPVuBcTWrTVl6jbseoM2qU8q8McZ/JqcrHyMfkeh9p6ZZ3IYTKSO7FO0alpUwe03rOqT1E5cTb4bV0ixyp0b5FcbGcbsjucTDOk6biNyOXvOf8AyiTnGkn1Ed2h4G6pkJpZ1kbIPj7y1UU+0iII6Thejs7K/K3eMLkbmWcekhqJ6QTHRFUqCZaEGt8PuJcrq3fHvtMm3qH845IPl6e80jsb0dLbkCX6FMNpKFnQB3muvDiORh1YD5y0rZi2ujY4NwsKC2NhNC9qqlnzEbkj9hiT1gKdE/8AHA9zOV47fMaa0yfKgJHxOf6fKejLwgebTyT/AGUrairtzVNSfXGPjG39wtBx+WTgjUE5wfQytQrHPxmfxmv5wPWee74npxVyNWjxVs5JJm5Z4rDs3cfeclbttOo8N5DZI0lQbcqFkilGy5bUj1mrRHKNZWCMWY8u5J0I7w8Svxb0XqVcKqKWOozgdPc7fGd0FxPNySs8q/GfjYerTt1Ofyx+Y/8AyYYUfLJ+M8yImnxS/a4rVKznzVGLH0zsPgMD4Si9OJ7ONitq/KczorauHGfnOZKy3w+95G12lwlTIlGzdrSneNhQO/0l5SGAI6zKuqmWPYaD4TXI9Ew7M+uNZFJ7gayCcxqKCGKADsRQ5hBEAG4ijjFiADIsRxEWIAMM7Pwh4gyBTc+ZR5T/ADKOnuJxsNOoVYMpwRqD2MTVlRlxdntttWDCaFK7VRjTM4rw3xsVkzsw0dfXv7GdFRqDeYNNdHpQkpI2g5qYB2GoGBL1Gw0mJbXuJuWN8DHB2/IqapeJSuLLXaUri2K65m1xC5GPWYVdye5k5YRReOTZUNSVq10F3Ms07SpUYrSXmbGTnRUH8zt0Ey28PVKr1Fapg0yFONASwyMabTmUWbvLGJVvuKJKFhdKa3uPvmGvwSqhXlRayv8ApKHJ66EdDoZV/wBOqJVDMjUyuvKwIz/aa8UjNZOR3Vkev79BNq24xTwqhSxDAk7AY7d5yFq5YdR6Zm9w+2xy+siNp2ipxXudXdO1TlOML29caTk/EakMM6cxAH1nV1X5aajbJz74nK8cuPzbhQNkGvuf7TrzSuGzkwK5/ghtrU9JFf8AhmrUyVXP+ZmvYgA6zXr+I6dFQpG51MyhGLXk6Oic5Rl4KzjOHcIqkBip5Rv3x7bzpbWqMAAYAla24uxfC6L20695rXloFVao2Y4I9ehmkHH6fYjLyfzl632nkv4ueKedxaUzohDVSOrbqnw3Prieg8Z4m9K2qNQRqlUKQir3Ox9hv8J8+VizOxcksSSxbOeYk5znrnM6W7PMyJpjUEDCPAgYQMCFqciamZbEegiodknDLogEHsce8jaSDYyvUriDYJDLkSvHvUzGSRgiiigA/EOIoTABuIo6ICMAYihMEAFiDEdiKAE1jetRcOhwR8iOxHWei+HOOpXGwDD9Snp6+o9Z5piTWN81Jw6HBHyI6g+kiUbNMeRwf4PZWYDXIEuWlyT+kH3OgnM+HOP07hdBhx+peo9fUes6JKvacztM9KMk0agoltz8tJi8eSvSA5EyGIHPksFz1I6TUtrnpLq3q45WxgjBzsQdMGNSUux010cnwi9qOFVGKU+ZvOMc9VwP1vnTGh5RjGntNGtfrlkGWYBMEsQWJDAtUK4zggSnf0adsTyn/bYaIW2XXmVR3AOf2kXDKe5CheY5AAAAGwGnpIn4rRGOPKWzY4PapSUE6nud++/vJeO8VoVaRp/l856NtynuDvmZd/XOijc7+g6yCjTkRyNaR1PHF+TFw+gMATqbSyJKcvQY+J6zDsrYrOr4McbzfFRz55V0ReIan5SL35T9Zztlbbs36jqZe4zxAXNfy606egP8xG5HpG4k5HykGK4x2NYTKvn5nVd8eY/QTTrNgEmZVknMS/8AMdP+I2mUvsbwdOy3w8eb3M3OO3/JSCDqVz75z9BK1haDIMh8SUDp/wAh9DNl447RnJ88ism4ZdZnJfiz4WVadO8pjBZvy6vqSPK3voQe+k1rEsGGJj/ih4pRrdLRGDvzh6mCCE5QcKT3JO3pN8EtUzm9XFex5nkRrERuIgJtZ5tDgRHK0ZiOURDI7p9JVk90dZBJGKCGKAAiiigBKBFDFAYIRFCYxDYgIYcQABghgAgAQIxpL0kRgBo+HrhkroVOCcj3yNjPUOF8VDjGzDcH7Tya2cqQw3BB+U7q3Kuq1KbYzsRuD1U+sxyL3Ov079jslrY23MeqZ1JmBY3j5w+vZgMfMTYp1ts6TklG+j0U3HTJntRU0xnfXfGdNI9bFkG2neWLOuFOTtFe8WZtF8q/WOKSWxSTk9FD/wATLFj2AEsUrSCndn0+IEsVbU1l/wBmr+TV6ZAZD6Mp+o/eOEU3oU+UVZYt7YbsdJhcU8YU6rta2zaDR3B/V3VT27mcL4t45fo7W9y3JjdUAVXU7EMNWUznLG8ak6up1Ugj+ntOtY6VHnPP5We02icqgCW0mN4d8TULlAOYK/VCQCD6dxNa+vqVBC9WoqgDbOp9FG5MyUaOh5E9lPjlY4CLu+nsOpjrKjgf5tOb4P4j/wDLrOccpB8i9eToffvOpt1xIcHey45Fx0a3DdwJzv4s8Xe3p0PyW5Wd2z+kkhVHQ9MmX73xDRtE56zYP8KDV2PYD77TyPxP4kqXtY1amg2RBsi9h9zOjGtUcubJvQ258T3NRSrVmwdwMLn35cTKi6RTWkjlcm+wYhWLEIjECPUQAQiIZUuDrIo+qdTGSQFFFFAARRQQAnYxRRRgECKOIggAAIYYIANMURgWAErjyiQrqZLctsPSNprAB+Jc4dxBqTZU6bleh95VgzvG0CbTtHrXh26pXADowPVl05kPUFd8eu0j8feLKdBKSUDTerzZYAhgKYB0JGxJI/6zyUN2jTM1BLRvLPKVHp3CvHNCoMO35TdQ2cfBhpOht6q1NUZWB/lIP0nh4EtUKzJqrFfYkfSQ8KfRpH1Ul2e0tTwd8S1ZHDDM8P8A/LcnJdiR15mlyh4muU/TXqDG3mJ+sn4NdGn+y9NHpP42UENC1qgefmemT3XlDYPxA+ZnkmNJocV8RXFzyivVeoFzyhiMAncgAbzPJnVdnDJ27CIeYnck+5zGwxCJLeuyMGQlWGxBwROhpfiDdqvKHXtzFFLf0/ac1CINJjTa6J7y9eq5eoxdjuxOSZBmImAQJHGKGGMAEwwYiJgAYSdIwQ1T5TEMpGDMUWZIAiiigAIoooATxyCNMkpRgJ4AIm3igAo3MJjWgAGMNMaxrR9PY+0AGMcmTqNBIKUsHaADWaMzAYekABmAmKCADlGsnMiSSxoAEyOOeMgwHCKAQRAPhMaI47xgKOjRA0AFmSKJEsmSAmPjSYmgjAQjS0cdpH1iGSJtI7k6SXtILrpEBWihERiAEUUUAFBHCCAH/9k=" id="309" name="Google Shape;309;p31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ata:image/jpeg;base64,/9j/4AAQSkZJRgABAQAAAQABAAD/2wCEAAkGBhQSERQUEhQUFBQUFBUUFRQVFBAUFRQUFBQVFBUUFBQXHCYeFxkjGRQUHy8gIycpLCwsFR4xNTAqNSYrLCkBCQoKDgwOGg8PFywcHBwpLCkpLCkpKSwpKSwpKSwsKSkpKSkpKSkpKSksKSksLCkpKSkpLCksLCkpKSwpKSksKf/AABEIAKoBKAMBIgACEQEDEQH/xAAcAAABBQEBAQAAAAAAAAAAAAABAAIDBAUGBwj/xAA4EAACAQMCBAQEBAUEAwEAAAABAgADBBEhMQUSQVEGImFxgZGxwQcTMqFCUtHh8BUjcpIUYoJj/8QAGQEAAwEBAQAAAAAAAAAAAAAAAAECAwQF/8QAJhEAAgICAgECBwEAAAAAAAAAAAECEQMhEjEiBEETMkJRYYGRFP/aAAwDAQACEQMRAD8A8XhEUUBiihMUACJKkhkqmNCHy1QbIx8ZUJklFpcXTE0Sba/56wYklT66iMOo9vpKJArYlyi+f86ylJaT4McWJo0aVSVOIWvMMjdf3EnB69/8MBqdJq9ohaZhNGmXr60/iUe4+4lCcjVG6YYIoohiBgMUAaAhwEUAaWFK8ux5s750+UBkMkpiAJJVSMQ9VkgGBBTWP31lpEkREYRJWWMiAaserRphAgNk6tJGSQ0xLPMD8JotkMqlNDISJbcafGQMshopMjCx4XSFUkqjJgkFjaNLJhlkryDWKPSEYsUJgmRoEQRQmACjkjY5YCJBFT0MEOYwLSHp8oEbBjFaGp3mlkhIiResDHaCAF2hU0x8Y2o8gD4hqvK5aJokWrOno/hhVr0RUVlR2GQjAjI6ZI2J9pL4G8Jmqy1qo8gbyqf4juCfT6z1TIAUjbOP8+MzlI6MeO+z544zwGvavyV6ZQ9DureqsNDM+fTPEeE0rlPyqyBkZc4O4OoyD0I7zxDxt4Aq2DFhl6DHC1BuudlcdD67GTQSg0coYyOMucM4S1ZsAadT2kt0Qk26RXt7UsdBLycEqHZSZ23BvDqrgBc+s7bhvAlAGVB+Ez5uT0dSwKK8jw9rdk0dSPWSIuZ7hfeFaLg5QY6zkuMfhcRlrZtdwp2M1i2u0ZTxL6WcEacbyyxWoPTcpVUo43U6fLvAVm62cr12VmkbrLDJjWV2MlopEcIij0EkCamsaDk4jubT3g5ZYh4qRpMBEcixiAiS1b0usjpJmS1HxtGtbEylxWvv6wyhe1eZvaKYN2zRIEEWYoihYhEEIMAFDERFGIcsMAMJgA9TJAZXMkDR2IenaIGOpUWYgKCSegGTOi4f4OckGp5Qeg1P9IOSRUYOXRgUKDOwVAWJ0AE7vw34Ax57jBPRBqM4yOY9faanC+E06Qwigba9fiZv0rnb3mfxbOlenrsn4WoLMBoMDAHcbYk61uZKw/lPOPqfr+0pcPrcj+oP30j6FyEuXH8L7+zD+8Sev2b8aevsavDrnmSm3Y8p/wDof1Es3VqlZXo1QGV18ynqGExrAmmlVD/AQf8AqwP0+svXV9yup9v+uNJUXxQpR5M8o4t+FFShVOpqUSfKw3A//Tt79ZqWPCFQBQMD0nq5qBubrt8tP6zKv/DyPqnlb02PuJGSDl0xYXGHaMSwtwuJ01lbgiYlvaMHwwwROhtBpgdsfPb94sK3svN1ojCasp3XGfUHYyKhS0x1UlY+hUzcDOz0hn3UkH7S5QUCrUHTCN8f8E6Iqzlk6/lnP+JfBFO9p4YctQDKuBqD9xPGeKcKqWtY0a4wwOjdHHcT6RDgZ1/ix8Jx34icBW6oBsYemGKt1yTNXSVo56cnR4pcL07Sowlq5psjFKgIYfv6iVjE2n0RTWiPEcITEi/Lr/SSMcB1+UKxx1hCykSBVzJAIhJaKSkgscNBKVzVwCflLVVplcQqagSJsIlQwRRTE0JYosxAwGECIQCGMA4ixHCIiAgR4k1rw96h8ik+vT5zruB+A8kNV1/9Rp8z1itI0jjlLo5GhZvUOEUn2G2e56To7DwS2M1Tj/1H3M9H4dwinTTkVAqkarjf+soXVmaTYB0O2fpIySaWjpxYFezDp8LFJQaagFfmfQma1rchlBEJqdxj6SnVoFTzJ11I7zmUjs4KqNek2JIr6zHp3meuvUHcSyLrTSWmiHFl9K3n+Rhu3/3FfvpKIuRnMma7BGJQ6NirWwlV/wCanj44C/0mc94Tj1C/tMvjPF+SjjP6mUfDOTHULkNj0H1hOV6CEK2dZYcT82CdMAfKX7e/8x9/vOQp3OvtLou9JCm0EsaZ1TOG9+bQydUIJI7Y+85qx4pkjOnr3nR2l8rDB2xOjHNMwyY2kZFC75rjT+FAD/yfzH7TQtq2XdvXl+A0+0of6X+QzNTJcMc67gnue0lt3wMf57zWNoyyU+i+KuR8f7ypxDzAqdsZP2Ec1cAZ2xOf4jxMvlUOnU9/aLJkpEwg5PRyfirhaVQQP1g5DDUj09ZwNSiyNyuMEfv7T1SpagznuOcDRwe/Qznhlpm+XBa12cZjMcqaR9VCrFSMff1jsaTtVPZ5jtOmNUQk4hAwIyUSORMkCWWPSCiuNY15XSF2yCo25PSYtR8knvNG/qYT1MzJzzNIjqY1gj7YeYQyChCKAR4EBgIhAgLiM5zGImQjIBOMnGe3rOr4bwGnoT5j67fKcWZ1/hLinMPy2/Uu3qv9pMjXFV7OvtrIADAG3aa9g+MCUbcaS3TGJhLuz0otVR0VDlYYIBkXErFQuCCR33x8ZDYXE2c5XB1E6IVJUc87g7OHq08ZG4kAXHtNLiltyueXYyg1Nj2/eefPxZ3R8lZBVtw3SUKts42LD4zSCsO0RUnpBSQ+JmJc1R+oBvXYxHieNwR8jL7WOYz/AE8dpViMS9rGpsD7mV7S+qUXAB5lJxg9PYzeqWAxMl7b/dHpk/aCY3F9m3aX4b0PYy69bAmVR4cDqdTJns2XUajsTpKsKNKjVPSaNpxIruZl8PpNUOFU5xtLZsXGpUj1wcfONRfaE5R6Zr0uLnXTT5zUtbhai6TliOXr9po8OrHPlE1jN3sxnCLXRc43wluT8zn8gxlNRucZz19pjIR0GfpNbil07LyEEL19cTPp0czPI/LQY1UdgFuD+qV7vhpI8g5j7aTWo2w0mxZ0vSaY4ciJz47PF/FnC3RWZwAVGdsTnLSsHxPUfxkAW15tMsyp751+gM8XpVipyJvG4Ojz8zU3ZvuI1EjbS5Dj1lhknSt7Ry9aCpkNUyZtB7yA9T2hIEZnEny2Ow/eU5JWPmMjnM9myHU2wYo2CICY1O0YTBDAARQxQAbJLa4am4ZdwcxkEAPVuBcTWrTVl6jbseoM2qU8q8McZ/JqcrHyMfkeh9p6ZZ3IYTKSO7FO0alpUwe03rOqT1E5cTb4bV0ixyp0b5FcbGcbsjucTDOk6biNyOXvOf8AyiTnGkn1Ed2h4G6pkJpZ1kbIPj7y1UU+0iII6Thejs7K/K3eMLkbmWcekhqJ6QTHRFUqCZaEGt8PuJcrq3fHvtMm3qH845IPl6e80jsb0dLbkCX6FMNpKFnQB3muvDiORh1YD5y0rZi2ujY4NwsKC2NhNC9qqlnzEbkj9hiT1gKdE/8AHA9zOV47fMaa0yfKgJHxOf6fKejLwgebTyT/AGUrairtzVNSfXGPjG39wtBx+WTgjUE5wfQytQrHPxmfxmv5wPWee74npxVyNWjxVs5JJm5Z4rDs3cfeclbttOo8N5DZI0lQbcqFkilGy5bUj1mrRHKNZWCMWY8u5J0I7w8Svxb0XqVcKqKWOozgdPc7fGd0FxPNySs8q/GfjYerTt1Ofyx+Y/8AyYYUfLJ+M8yImnxS/a4rVKznzVGLH0zsPgMD4Si9OJ7ONitq/KczorauHGfnOZKy3w+95G12lwlTIlGzdrSneNhQO/0l5SGAI6zKuqmWPYaD4TXI9Ew7M+uNZFJ7gayCcxqKCGKADsRQ5hBEAG4ijjFiADIsRxEWIAMM7Pwh4gyBTc+ZR5T/ADKOnuJxsNOoVYMpwRqD2MTVlRlxdntttWDCaFK7VRjTM4rw3xsVkzsw0dfXv7GdFRqDeYNNdHpQkpI2g5qYB2GoGBL1Gw0mJbXuJuWN8DHB2/IqapeJSuLLXaUri2K65m1xC5GPWYVdye5k5YRReOTZUNSVq10F3Ms07SpUYrSXmbGTnRUH8zt0Ey28PVKr1Fapg0yFONASwyMabTmUWbvLGJVvuKJKFhdKa3uPvmGvwSqhXlRayv8ApKHJ66EdDoZV/wBOqJVDMjUyuvKwIz/aa8UjNZOR3Vkev79BNq24xTwqhSxDAk7AY7d5yFq5YdR6Zm9w+2xy+siNp2ipxXudXdO1TlOML29caTk/EakMM6cxAH1nV1X5aajbJz74nK8cuPzbhQNkGvuf7TrzSuGzkwK5/ghtrU9JFf8AhmrUyVXP+ZmvYgA6zXr+I6dFQpG51MyhGLXk6Oic5Rl4KzjOHcIqkBip5Rv3x7bzpbWqMAAYAla24uxfC6L20695rXloFVao2Y4I9ehmkHH6fYjLyfzl632nkv4ueKedxaUzohDVSOrbqnw3Prieg8Z4m9K2qNQRqlUKQir3Ox9hv8J8+VizOxcksSSxbOeYk5znrnM6W7PMyJpjUEDCPAgYQMCFqciamZbEegiodknDLogEHsce8jaSDYyvUriDYJDLkSvHvUzGSRgiiigA/EOIoTABuIo6ICMAYihMEAFiDEdiKAE1jetRcOhwR8iOxHWei+HOOpXGwDD9Snp6+o9Z5piTWN81Jw6HBHyI6g+kiUbNMeRwf4PZWYDXIEuWlyT+kH3OgnM+HOP07hdBhx+peo9fUes6JKvacztM9KMk0agoltz8tJi8eSvSA5EyGIHPksFz1I6TUtrnpLq3q45WxgjBzsQdMGNSUux010cnwi9qOFVGKU+ZvOMc9VwP1vnTGh5RjGntNGtfrlkGWYBMEsQWJDAtUK4zggSnf0adsTyn/bYaIW2XXmVR3AOf2kXDKe5CheY5AAAAGwGnpIn4rRGOPKWzY4PapSUE6nud++/vJeO8VoVaRp/l856NtynuDvmZd/XOijc7+g6yCjTkRyNaR1PHF+TFw+gMATqbSyJKcvQY+J6zDsrYrOr4McbzfFRz55V0ReIan5SL35T9Zztlbbs36jqZe4zxAXNfy606egP8xG5HpG4k5HykGK4x2NYTKvn5nVd8eY/QTTrNgEmZVknMS/8AMdP+I2mUvsbwdOy3w8eb3M3OO3/JSCDqVz75z9BK1haDIMh8SUDp/wAh9DNl447RnJ88ism4ZdZnJfiz4WVadO8pjBZvy6vqSPK3voQe+k1rEsGGJj/ih4pRrdLRGDvzh6mCCE5QcKT3JO3pN8EtUzm9XFex5nkRrERuIgJtZ5tDgRHK0ZiOURDI7p9JVk90dZBJGKCGKAAiiigBKBFDFAYIRFCYxDYgIYcQABghgAgAQIxpL0kRgBo+HrhkroVOCcj3yNjPUOF8VDjGzDcH7Tya2cqQw3BB+U7q3Kuq1KbYzsRuD1U+sxyL3Ov079jslrY23MeqZ1JmBY3j5w+vZgMfMTYp1ts6TklG+j0U3HTJntRU0xnfXfGdNI9bFkG2neWLOuFOTtFe8WZtF8q/WOKSWxSTk9FD/wATLFj2AEsUrSCndn0+IEsVbU1l/wBmr+TV6ZAZD6Mp+o/eOEU3oU+UVZYt7YbsdJhcU8YU6rta2zaDR3B/V3VT27mcL4t45fo7W9y3JjdUAVXU7EMNWUznLG8ak6up1Ugj+ntOtY6VHnPP5We02icqgCW0mN4d8TULlAOYK/VCQCD6dxNa+vqVBC9WoqgDbOp9FG5MyUaOh5E9lPjlY4CLu+nsOpjrKjgf5tOb4P4j/wDLrOccpB8i9eToffvOpt1xIcHey45Fx0a3DdwJzv4s8Xe3p0PyW5Wd2z+kkhVHQ9MmX73xDRtE56zYP8KDV2PYD77TyPxP4kqXtY1amg2RBsi9h9zOjGtUcubJvQ258T3NRSrVmwdwMLn35cTKi6RTWkjlcm+wYhWLEIjECPUQAQiIZUuDrIo+qdTGSQFFFFAARRQQAnYxRRRgECKOIggAAIYYIANMURgWAErjyiQrqZLctsPSNprAB+Jc4dxBqTZU6bleh95VgzvG0CbTtHrXh26pXADowPVl05kPUFd8eu0j8feLKdBKSUDTerzZYAhgKYB0JGxJI/6zyUN2jTM1BLRvLPKVHp3CvHNCoMO35TdQ2cfBhpOht6q1NUZWB/lIP0nh4EtUKzJqrFfYkfSQ8KfRpH1Ul2e0tTwd8S1ZHDDM8P8A/LcnJdiR15mlyh4muU/TXqDG3mJ+sn4NdGn+y9NHpP42UENC1qgefmemT3XlDYPxA+ZnkmNJocV8RXFzyivVeoFzyhiMAncgAbzPJnVdnDJ27CIeYnck+5zGwxCJLeuyMGQlWGxBwROhpfiDdqvKHXtzFFLf0/ac1CINJjTa6J7y9eq5eoxdjuxOSZBmImAQJHGKGGMAEwwYiJgAYSdIwQ1T5TEMpGDMUWZIAiiigAIoooATxyCNMkpRgJ4AIm3igAo3MJjWgAGMNMaxrR9PY+0AGMcmTqNBIKUsHaADWaMzAYekABmAmKCADlGsnMiSSxoAEyOOeMgwHCKAQRAPhMaI47xgKOjRA0AFmSKJEsmSAmPjSYmgjAQjS0cdpH1iGSJtI7k6SXtILrpEBWihERiAEUUUAFBHCCAH/9k=" id="310" name="Google Shape;310;p31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Google Shape;31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9700" y="1844675"/>
            <a:ext cx="3362325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2"/>
          <p:cNvSpPr txBox="1"/>
          <p:nvPr>
            <p:ph idx="1" type="body"/>
          </p:nvPr>
        </p:nvSpPr>
        <p:spPr>
          <a:xfrm>
            <a:off x="250825" y="333375"/>
            <a:ext cx="8642350" cy="5975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Listener's crossed arms/legs pointing to the side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/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Crossed legs in the direction of the speaker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/>
          </a:p>
        </p:txBody>
      </p:sp>
      <p:pic>
        <p:nvPicPr>
          <p:cNvPr descr="prekrizene ruke" id="317" name="Google Shape;31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3937" y="908050"/>
            <a:ext cx="1925637" cy="2232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krizene noge" id="318" name="Google Shape;31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63937" y="4005262"/>
            <a:ext cx="1901825" cy="223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3"/>
          <p:cNvSpPr txBox="1"/>
          <p:nvPr>
            <p:ph idx="1" type="body"/>
          </p:nvPr>
        </p:nvSpPr>
        <p:spPr>
          <a:xfrm>
            <a:off x="323850" y="333375"/>
            <a:ext cx="8496300" cy="5616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open arms, palms facing the interlocutor</a:t>
            </a:r>
            <a:r>
              <a:rPr b="0" i="0" lang="en-US" sz="2800" u="none">
                <a:solidFill>
                  <a:srgbClr val="FFFF99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/>
          </a:p>
          <a:p>
            <a:pPr indent="-160654" lvl="1" marL="868362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Hiding the palms</a:t>
            </a:r>
            <a:endParaRPr/>
          </a:p>
        </p:txBody>
      </p:sp>
      <p:pic>
        <p:nvPicPr>
          <p:cNvPr descr="nev komu" id="324" name="Google Shape;32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92387" y="1588862"/>
            <a:ext cx="2303462" cy="2135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4"/>
          <p:cNvSpPr txBox="1"/>
          <p:nvPr>
            <p:ph idx="1" type="body"/>
          </p:nvPr>
        </p:nvSpPr>
        <p:spPr>
          <a:xfrm>
            <a:off x="468312" y="260350"/>
            <a:ext cx="8229600" cy="3455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touching the nose, ears and face near the mouth, moving the collar</a:t>
            </a:r>
            <a:endParaRPr/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or both hands in the pocket</a:t>
            </a:r>
            <a:endParaRPr/>
          </a:p>
          <a:p>
            <a:pPr indent="-29559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waving an index finger</a:t>
            </a:r>
            <a:endParaRPr/>
          </a:p>
        </p:txBody>
      </p:sp>
      <p:pic>
        <p:nvPicPr>
          <p:cNvPr descr="kaziprst" id="330" name="Google Shape;33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9112" y="3838575"/>
            <a:ext cx="2592387" cy="198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/>
          <p:nvPr>
            <p:ph idx="1" type="body"/>
          </p:nvPr>
        </p:nvSpPr>
        <p:spPr>
          <a:xfrm>
            <a:off x="395287" y="404812"/>
            <a:ext cx="8229600" cy="5256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will perceive you as a person who is friendly and ready to cooperate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look the interlocutor in the face</a:t>
            </a:r>
            <a:r>
              <a:rPr b="0" i="0" lang="en-US" sz="2800" u="none">
                <a:solidFill>
                  <a:srgbClr val="FFFF99"/>
                </a:solidFill>
                <a:latin typeface="Book Antiqua"/>
                <a:ea typeface="Book Antiqua"/>
                <a:cs typeface="Book Antiqua"/>
                <a:sym typeface="Book Antiqua"/>
              </a:rPr>
              <a:t>,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0" i="0" lang="en-US" sz="2800" u="none">
                <a:solidFill>
                  <a:srgbClr val="FFFF99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you smile, you nod while others are speaking</a:t>
            </a:r>
            <a:endParaRPr/>
          </a:p>
          <a:p>
            <a:pPr indent="-452437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>
                <a:solidFill>
                  <a:srgbClr val="FFFF99"/>
                </a:solidFill>
              </a:rPr>
              <a:t>you show open palms, occasionally touching your face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0" i="0" lang="en-US" sz="2800" u="none">
                <a:solidFill>
                  <a:srgbClr val="FFFF99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don't keep your arms crossed or legs out to the side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b="0" i="0" lang="en-US" sz="2800" u="none">
                <a:solidFill>
                  <a:srgbClr val="FFFF99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lang="en-US">
                <a:solidFill>
                  <a:srgbClr val="FFFF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lean forward a little or if you are approaching the interlocutor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6"/>
          <p:cNvSpPr txBox="1"/>
          <p:nvPr>
            <p:ph idx="4294967295"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Lucida Sans"/>
              <a:buNone/>
            </a:pPr>
            <a:r>
              <a:rPr lang="en-US">
                <a:solidFill>
                  <a:schemeClr val="lt1"/>
                </a:solidFill>
              </a:rPr>
              <a:t>Proxemic signs</a:t>
            </a:r>
            <a:endParaRPr b="1" i="0" sz="4100" u="none" cap="none" strike="noStrike">
              <a:solidFill>
                <a:schemeClr val="lt1"/>
              </a:solidFill>
              <a:latin typeface="Lucida Sans"/>
              <a:ea typeface="Lucida Sans"/>
              <a:cs typeface="Lucida Sans"/>
              <a:sym typeface="Lucida Sans"/>
            </a:endParaRPr>
          </a:p>
        </p:txBody>
      </p:sp>
      <p:sp>
        <p:nvSpPr>
          <p:cNvPr id="341" name="Google Shape;341;p36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result is the distance and arrangement of the interlocutors in the room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b="0" i="0" sz="2800" u="non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99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Intimate space 15 - 45 cm (spouses, lovers, children)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99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Personal space 45 - 120 cm (friends)</a:t>
            </a:r>
            <a:endParaRPr/>
          </a:p>
          <a:p>
            <a:pPr indent="-411162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solidFill>
                  <a:srgbClr val="FF99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space 1.2 - 3.5 m (sellers, colleagues, strangers)</a:t>
            </a:r>
            <a:endParaRPr/>
          </a:p>
          <a:p>
            <a:pPr indent="-452437" lvl="0" marL="547687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1820"/>
              <a:buChar char="▣"/>
            </a:pPr>
            <a:r>
              <a:rPr lang="en-US">
                <a:solidFill>
                  <a:srgbClr val="FF99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space more than 3.5 m (for speaking to a larger group)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idx="4294967295"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99"/>
              </a:buClr>
              <a:buSzPts val="4100"/>
              <a:buFont typeface="Book Antiqua"/>
              <a:buNone/>
            </a:pPr>
            <a:r>
              <a:rPr lang="en-US">
                <a:solidFill>
                  <a:srgbClr val="FFFF99"/>
                </a:solidFill>
                <a:latin typeface="Book Antiqua"/>
                <a:ea typeface="Book Antiqua"/>
                <a:cs typeface="Book Antiqua"/>
                <a:sym typeface="Book Antiqua"/>
              </a:rPr>
              <a:t>Non-verbal signaling</a:t>
            </a:r>
            <a:endParaRPr b="1" i="0" sz="4100" u="none" cap="none" strike="noStrike">
              <a:solidFill>
                <a:srgbClr val="FFFF99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13" name="Google Shape;113;p4"/>
          <p:cNvSpPr txBox="1"/>
          <p:nvPr>
            <p:ph idx="1" type="body"/>
          </p:nvPr>
        </p:nvSpPr>
        <p:spPr>
          <a:xfrm>
            <a:off x="950912" y="1744662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b="1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Body language:</a:t>
            </a:r>
            <a:endParaRPr/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 contact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Facial expression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</a:t>
            </a:r>
            <a:r>
              <a:rPr lang="en-US"/>
              <a:t> Head movements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Gestures and movements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Posture and attitude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1820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Distance and orientation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idx="1" type="body"/>
          </p:nvPr>
        </p:nvSpPr>
        <p:spPr>
          <a:xfrm>
            <a:off x="457200" y="952500"/>
            <a:ext cx="8229600" cy="298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All aspects of non-verbal communication form a whole</a:t>
            </a:r>
            <a:r>
              <a:rPr b="0" i="0" lang="en-US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 b="0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The bearer of the message is the WHOLE and not any individual aspect of "body language"</a:t>
            </a:r>
            <a:r>
              <a:rPr b="0" i="0" lang="en-US" sz="2800" u="none" cap="none" strike="noStrik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.</a:t>
            </a:r>
            <a:endParaRPr b="0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F9F9F9"/>
              </a:buClr>
              <a:buSzPts val="520"/>
              <a:buFont typeface="Noto Sans Symbols"/>
              <a:buNone/>
            </a:pPr>
            <a:r>
              <a:t/>
            </a:r>
            <a:endParaRPr b="0" i="0" sz="8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Most of the time, the message cannot be understood outside the context in which it was communicated.</a:t>
            </a:r>
            <a:endParaRPr/>
          </a:p>
          <a:p>
            <a:pPr indent="-29559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559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295592" lvl="0" marL="547688" marR="0" rtl="0" algn="l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4149725"/>
            <a:ext cx="2663825" cy="249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>
            <p:ph idx="1" type="body"/>
          </p:nvPr>
        </p:nvSpPr>
        <p:spPr>
          <a:xfrm>
            <a:off x="457200" y="1096962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Eye contact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Eyes - the most powerful means of non-verbal communication.</a:t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/>
              <a:t>A look is an invitation to communicate.</a:t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 contact is a means of controlling the nature and duration of the interaction and has a decisive effect on the synchronization of communication.</a:t>
            </a:r>
            <a:endParaRPr/>
          </a:p>
        </p:txBody>
      </p:sp>
      <p:pic>
        <p:nvPicPr>
          <p:cNvPr id="125" name="Google Shape;12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7900" y="836612"/>
            <a:ext cx="3816350" cy="107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/>
          <p:nvPr/>
        </p:nvSpPr>
        <p:spPr>
          <a:xfrm>
            <a:off x="0" y="0"/>
            <a:ext cx="9144000" cy="1477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7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 CONTACT - functions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 b="0" i="0" sz="280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F9F9F9"/>
              </a:buClr>
              <a:buSzPts val="520"/>
              <a:buFont typeface="Noto Sans Symbols"/>
              <a:buNone/>
            </a:pPr>
            <a:r>
              <a:t/>
            </a:r>
            <a:endParaRPr b="0" i="0" sz="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Searching for information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Showing attention and interest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Search and control interaction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Dominance, threat, influence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Asking for feed back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Attitude detection</a:t>
            </a:r>
            <a:endParaRPr/>
          </a:p>
        </p:txBody>
      </p:sp>
      <p:pic>
        <p:nvPicPr>
          <p:cNvPr id="132" name="Google Shape;13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8625" y="188912"/>
            <a:ext cx="3562350" cy="115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/>
        </p:nvSpPr>
        <p:spPr>
          <a:xfrm>
            <a:off x="6978650" y="0"/>
            <a:ext cx="21653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8"/>
          <p:cNvSpPr txBox="1"/>
          <p:nvPr>
            <p:ph idx="1" type="body"/>
          </p:nvPr>
        </p:nvSpPr>
        <p:spPr>
          <a:xfrm>
            <a:off x="250825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 CONTACT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Actively avoiding eye contact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1162" lvl="0" marL="547687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(fleeing from view) is interpreted as: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6525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t/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	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Insincerity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	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Insecurity</a:t>
            </a:r>
            <a:endParaRPr/>
          </a:p>
        </p:txBody>
      </p:sp>
      <p:pic>
        <p:nvPicPr>
          <p:cNvPr id="139" name="Google Shape;13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9925" y="620712"/>
            <a:ext cx="2124075" cy="2160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/>
          <p:nvPr>
            <p:ph idx="1" type="body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1162" lvl="0" marL="54768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EYE CONTACT</a:t>
            </a:r>
            <a:endParaRPr b="0" i="0" sz="28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9F9F9"/>
              </a:buClr>
              <a:buSzPts val="650"/>
              <a:buFont typeface="Noto Sans Symbols"/>
              <a:buNone/>
            </a:pPr>
            <a:r>
              <a:t/>
            </a:r>
            <a:endParaRPr b="0" i="0" sz="1000" u="none">
              <a:solidFill>
                <a:schemeClr val="lt1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Passive avoidance of eye contact is interpreted as</a:t>
            </a: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: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Disrespect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Rudeness</a:t>
            </a:r>
            <a:endParaRPr/>
          </a:p>
          <a:p>
            <a:pPr indent="-411162" lvl="0" marL="547687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None/>
            </a:pPr>
            <a:r>
              <a:rPr b="0" i="0" lang="en-US" sz="2800" u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rPr>
              <a:t>	•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Disinterest</a:t>
            </a:r>
            <a:endParaRPr/>
          </a:p>
        </p:txBody>
      </p:sp>
      <p:pic>
        <p:nvPicPr>
          <p:cNvPr id="145" name="Google Shape;14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5962" y="827087"/>
            <a:ext cx="2916237" cy="1233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pex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Apex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2012-02-05T17:57:55Z</dcterms:created>
  <dc:creator>DELL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